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56" r:id="rId2"/>
    <p:sldId id="296" r:id="rId3"/>
    <p:sldId id="288" r:id="rId4"/>
    <p:sldId id="287" r:id="rId5"/>
    <p:sldId id="258" r:id="rId6"/>
    <p:sldId id="264" r:id="rId7"/>
    <p:sldId id="262" r:id="rId8"/>
    <p:sldId id="267" r:id="rId9"/>
    <p:sldId id="265" r:id="rId10"/>
    <p:sldId id="269" r:id="rId11"/>
    <p:sldId id="293" r:id="rId12"/>
    <p:sldId id="280" r:id="rId13"/>
    <p:sldId id="270" r:id="rId14"/>
    <p:sldId id="277" r:id="rId15"/>
    <p:sldId id="290" r:id="rId16"/>
    <p:sldId id="279" r:id="rId17"/>
    <p:sldId id="281" r:id="rId18"/>
    <p:sldId id="291" r:id="rId19"/>
    <p:sldId id="294" r:id="rId20"/>
    <p:sldId id="266" r:id="rId21"/>
    <p:sldId id="292" r:id="rId22"/>
    <p:sldId id="295" r:id="rId23"/>
    <p:sldId id="282" r:id="rId24"/>
    <p:sldId id="272" r:id="rId25"/>
    <p:sldId id="297" r:id="rId26"/>
    <p:sldId id="275" r:id="rId27"/>
    <p:sldId id="273" r:id="rId28"/>
    <p:sldId id="285" r:id="rId29"/>
    <p:sldId id="274" r:id="rId30"/>
    <p:sldId id="283" r:id="rId31"/>
    <p:sldId id="263"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9E1549E-EC05-4B00-8BC5-584632787526}">
          <p14:sldIdLst>
            <p14:sldId id="256"/>
            <p14:sldId id="296"/>
            <p14:sldId id="288"/>
            <p14:sldId id="287"/>
            <p14:sldId id="258"/>
            <p14:sldId id="264"/>
          </p14:sldIdLst>
        </p14:section>
        <p14:section name="Craftsmanship" id="{5B519D33-45AC-45B8-A402-A2CC4C916679}">
          <p14:sldIdLst>
            <p14:sldId id="262"/>
            <p14:sldId id="267"/>
            <p14:sldId id="265"/>
            <p14:sldId id="269"/>
            <p14:sldId id="293"/>
            <p14:sldId id="280"/>
          </p14:sldIdLst>
        </p14:section>
        <p14:section name="Architecture" id="{60A0E39C-9532-40AD-84F7-BC8E028205F6}">
          <p14:sldIdLst>
            <p14:sldId id="270"/>
            <p14:sldId id="277"/>
            <p14:sldId id="290"/>
            <p14:sldId id="279"/>
            <p14:sldId id="281"/>
            <p14:sldId id="291"/>
            <p14:sldId id="294"/>
          </p14:sldIdLst>
        </p14:section>
        <p14:section name="Testing" id="{F4B9D1F7-72F7-4C27-AB29-B5DB3918ED0B}">
          <p14:sldIdLst>
            <p14:sldId id="266"/>
            <p14:sldId id="292"/>
            <p14:sldId id="295"/>
          </p14:sldIdLst>
        </p14:section>
        <p14:section name="Refactoring &amp; Reusability" id="{BAF0A5CC-48EC-469C-A60B-CA702ED48E37}">
          <p14:sldIdLst>
            <p14:sldId id="282"/>
            <p14:sldId id="272"/>
            <p14:sldId id="297"/>
          </p14:sldIdLst>
        </p14:section>
        <p14:section name="Agility" id="{C5E01732-8CF2-43AC-ACEA-BC77702E7800}">
          <p14:sldIdLst>
            <p14:sldId id="275"/>
          </p14:sldIdLst>
        </p14:section>
        <p14:section name="Industry Best Practices" id="{17C5668C-3878-48BE-B36E-03B9C7F41D75}">
          <p14:sldIdLst>
            <p14:sldId id="273"/>
            <p14:sldId id="285"/>
            <p14:sldId id="274"/>
            <p14:sldId id="283"/>
          </p14:sldIdLst>
        </p14:section>
        <p14:section name="Closing" id="{ABF24F0D-C295-4B27-9E86-2E4C9C5E2EAD}">
          <p14:sldIdLst>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585" autoAdjust="0"/>
  </p:normalViewPr>
  <p:slideViewPr>
    <p:cSldViewPr snapToGrid="0">
      <p:cViewPr varScale="1">
        <p:scale>
          <a:sx n="107" d="100"/>
          <a:sy n="107" d="100"/>
        </p:scale>
        <p:origin x="452"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069848-3942-40DC-BA74-D95EA459D075}" type="datetimeFigureOut">
              <a:rPr lang="en-US" smtClean="0"/>
              <a:t>1/10/2023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B4B5AB-929E-4296-8BCD-0C9154BA49FA}" type="slidenum">
              <a:rPr lang="en-US" smtClean="0"/>
              <a:t>‹#›</a:t>
            </a:fld>
            <a:endParaRPr lang="en-US"/>
          </a:p>
        </p:txBody>
      </p:sp>
    </p:spTree>
    <p:extLst>
      <p:ext uri="{BB962C8B-B14F-4D97-AF65-F5344CB8AC3E}">
        <p14:creationId xmlns:p14="http://schemas.microsoft.com/office/powerpoint/2010/main" val="692767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Hussein TODO - Add “workshop schedule” slide.</a:t>
            </a:r>
          </a:p>
        </p:txBody>
      </p:sp>
      <p:sp>
        <p:nvSpPr>
          <p:cNvPr id="4" name="Slide Number Placeholder 3"/>
          <p:cNvSpPr>
            <a:spLocks noGrp="1"/>
          </p:cNvSpPr>
          <p:nvPr>
            <p:ph type="sldNum" sz="quarter" idx="5"/>
          </p:nvPr>
        </p:nvSpPr>
        <p:spPr/>
        <p:txBody>
          <a:bodyPr/>
          <a:lstStyle/>
          <a:p>
            <a:fld id="{6EB4B5AB-929E-4296-8BCD-0C9154BA49FA}" type="slidenum">
              <a:rPr lang="en-US" smtClean="0"/>
              <a:t>1</a:t>
            </a:fld>
            <a:endParaRPr lang="en-US"/>
          </a:p>
        </p:txBody>
      </p:sp>
    </p:spTree>
    <p:extLst>
      <p:ext uri="{BB962C8B-B14F-4D97-AF65-F5344CB8AC3E}">
        <p14:creationId xmlns:p14="http://schemas.microsoft.com/office/powerpoint/2010/main" val="15570436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Brian TODO - Recreate Amazon Order Processing diagram to expand into space reserved for it.</a:t>
            </a:r>
          </a:p>
        </p:txBody>
      </p:sp>
      <p:sp>
        <p:nvSpPr>
          <p:cNvPr id="4" name="Slide Number Placeholder 3"/>
          <p:cNvSpPr>
            <a:spLocks noGrp="1"/>
          </p:cNvSpPr>
          <p:nvPr>
            <p:ph type="sldNum" sz="quarter" idx="5"/>
          </p:nvPr>
        </p:nvSpPr>
        <p:spPr/>
        <p:txBody>
          <a:bodyPr/>
          <a:lstStyle/>
          <a:p>
            <a:fld id="{6EB4B5AB-929E-4296-8BCD-0C9154BA49FA}" type="slidenum">
              <a:rPr lang="en-US" smtClean="0"/>
              <a:t>15</a:t>
            </a:fld>
            <a:endParaRPr lang="en-US"/>
          </a:p>
        </p:txBody>
      </p:sp>
    </p:spTree>
    <p:extLst>
      <p:ext uri="{BB962C8B-B14F-4D97-AF65-F5344CB8AC3E}">
        <p14:creationId xmlns:p14="http://schemas.microsoft.com/office/powerpoint/2010/main" val="3657793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Hussein TODO – think about break down of LEGO bricks meaning and what granularity/metaphor is most approachable.</a:t>
            </a:r>
          </a:p>
          <a:p>
            <a:r>
              <a:rPr lang="en-US" dirty="0"/>
              <a:t>	- Should LEGO bricks be services? Classes? Methods? Code statements?</a:t>
            </a:r>
          </a:p>
        </p:txBody>
      </p:sp>
      <p:sp>
        <p:nvSpPr>
          <p:cNvPr id="4" name="Slide Number Placeholder 3"/>
          <p:cNvSpPr>
            <a:spLocks noGrp="1"/>
          </p:cNvSpPr>
          <p:nvPr>
            <p:ph type="sldNum" sz="quarter" idx="5"/>
          </p:nvPr>
        </p:nvSpPr>
        <p:spPr/>
        <p:txBody>
          <a:bodyPr/>
          <a:lstStyle/>
          <a:p>
            <a:fld id="{6EB4B5AB-929E-4296-8BCD-0C9154BA49FA}" type="slidenum">
              <a:rPr lang="en-US" smtClean="0"/>
              <a:t>16</a:t>
            </a:fld>
            <a:endParaRPr lang="en-US"/>
          </a:p>
        </p:txBody>
      </p:sp>
    </p:spTree>
    <p:extLst>
      <p:ext uri="{BB962C8B-B14F-4D97-AF65-F5344CB8AC3E}">
        <p14:creationId xmlns:p14="http://schemas.microsoft.com/office/powerpoint/2010/main" val="255014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17</a:t>
            </a:fld>
            <a:endParaRPr lang="en-US"/>
          </a:p>
        </p:txBody>
      </p:sp>
    </p:spTree>
    <p:extLst>
      <p:ext uri="{BB962C8B-B14F-4D97-AF65-F5344CB8AC3E}">
        <p14:creationId xmlns:p14="http://schemas.microsoft.com/office/powerpoint/2010/main" val="3864027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20</a:t>
            </a:fld>
            <a:endParaRPr lang="en-US"/>
          </a:p>
        </p:txBody>
      </p:sp>
    </p:spTree>
    <p:extLst>
      <p:ext uri="{BB962C8B-B14F-4D97-AF65-F5344CB8AC3E}">
        <p14:creationId xmlns:p14="http://schemas.microsoft.com/office/powerpoint/2010/main" val="181511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Hussein TODO: Add slides on topics:</a:t>
            </a:r>
          </a:p>
          <a:p>
            <a:endParaRPr lang="en-US" dirty="0"/>
          </a:p>
          <a:p>
            <a:pPr marL="171450" indent="-171450">
              <a:buFont typeface="Arial" panose="020B0604020202020204" pitchFamily="34" charset="0"/>
              <a:buChar char="•"/>
            </a:pPr>
            <a:r>
              <a:rPr lang="en-US" dirty="0"/>
              <a:t>How to write testable code/what is testable code</a:t>
            </a:r>
          </a:p>
          <a:p>
            <a:pPr marL="628650" lvl="1" indent="-171450">
              <a:buFont typeface="Arial" panose="020B0604020202020204" pitchFamily="34" charset="0"/>
              <a:buChar char="•"/>
            </a:pPr>
            <a:r>
              <a:rPr lang="en-US" dirty="0"/>
              <a:t>Come up with easy enough rule of thumb</a:t>
            </a:r>
          </a:p>
          <a:p>
            <a:pPr marL="171450" lvl="0" indent="-171450">
              <a:buFont typeface="Arial" panose="020B0604020202020204" pitchFamily="34" charset="0"/>
              <a:buChar char="•"/>
            </a:pPr>
            <a:r>
              <a:rPr lang="en-US" dirty="0"/>
              <a:t>Show some simple enough code examples that demonstrate the usefulness of the rules</a:t>
            </a:r>
          </a:p>
          <a:p>
            <a:pPr marL="171450" lvl="0" indent="-171450">
              <a:buFont typeface="Arial" panose="020B0604020202020204" pitchFamily="34" charset="0"/>
              <a:buChar char="•"/>
            </a:pPr>
            <a:r>
              <a:rPr lang="en-US" dirty="0"/>
              <a:t>Demonstrate benefits of unit testing/highly tested code</a:t>
            </a:r>
          </a:p>
        </p:txBody>
      </p:sp>
      <p:sp>
        <p:nvSpPr>
          <p:cNvPr id="4" name="Slide Number Placeholder 3"/>
          <p:cNvSpPr>
            <a:spLocks noGrp="1"/>
          </p:cNvSpPr>
          <p:nvPr>
            <p:ph type="sldNum" sz="quarter" idx="5"/>
          </p:nvPr>
        </p:nvSpPr>
        <p:spPr/>
        <p:txBody>
          <a:bodyPr/>
          <a:lstStyle/>
          <a:p>
            <a:fld id="{6EB4B5AB-929E-4296-8BCD-0C9154BA49FA}" type="slidenum">
              <a:rPr lang="en-US" smtClean="0"/>
              <a:t>21</a:t>
            </a:fld>
            <a:endParaRPr lang="en-US"/>
          </a:p>
        </p:txBody>
      </p:sp>
    </p:spTree>
    <p:extLst>
      <p:ext uri="{BB962C8B-B14F-4D97-AF65-F5344CB8AC3E}">
        <p14:creationId xmlns:p14="http://schemas.microsoft.com/office/powerpoint/2010/main" val="2720916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Brian TODO – Split up the slides in this section to lower the information density</a:t>
            </a:r>
          </a:p>
        </p:txBody>
      </p:sp>
      <p:sp>
        <p:nvSpPr>
          <p:cNvPr id="4" name="Slide Number Placeholder 3"/>
          <p:cNvSpPr>
            <a:spLocks noGrp="1"/>
          </p:cNvSpPr>
          <p:nvPr>
            <p:ph type="sldNum" sz="quarter" idx="5"/>
          </p:nvPr>
        </p:nvSpPr>
        <p:spPr/>
        <p:txBody>
          <a:bodyPr/>
          <a:lstStyle/>
          <a:p>
            <a:fld id="{6EB4B5AB-929E-4296-8BCD-0C9154BA49FA}" type="slidenum">
              <a:rPr lang="en-US" smtClean="0"/>
              <a:t>23</a:t>
            </a:fld>
            <a:endParaRPr lang="en-US"/>
          </a:p>
        </p:txBody>
      </p:sp>
    </p:spTree>
    <p:extLst>
      <p:ext uri="{BB962C8B-B14F-4D97-AF65-F5344CB8AC3E}">
        <p14:creationId xmlns:p14="http://schemas.microsoft.com/office/powerpoint/2010/main" val="3011665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31</a:t>
            </a:fld>
            <a:endParaRPr lang="en-US"/>
          </a:p>
        </p:txBody>
      </p:sp>
    </p:spTree>
    <p:extLst>
      <p:ext uri="{BB962C8B-B14F-4D97-AF65-F5344CB8AC3E}">
        <p14:creationId xmlns:p14="http://schemas.microsoft.com/office/powerpoint/2010/main" val="1414413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3</a:t>
            </a:fld>
            <a:endParaRPr lang="en-US"/>
          </a:p>
        </p:txBody>
      </p:sp>
    </p:spTree>
    <p:extLst>
      <p:ext uri="{BB962C8B-B14F-4D97-AF65-F5344CB8AC3E}">
        <p14:creationId xmlns:p14="http://schemas.microsoft.com/office/powerpoint/2010/main" val="1431243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5</a:t>
            </a:fld>
            <a:endParaRPr lang="en-US"/>
          </a:p>
        </p:txBody>
      </p:sp>
    </p:spTree>
    <p:extLst>
      <p:ext uri="{BB962C8B-B14F-4D97-AF65-F5344CB8AC3E}">
        <p14:creationId xmlns:p14="http://schemas.microsoft.com/office/powerpoint/2010/main" val="541760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7</a:t>
            </a:fld>
            <a:endParaRPr lang="en-US"/>
          </a:p>
        </p:txBody>
      </p:sp>
    </p:spTree>
    <p:extLst>
      <p:ext uri="{BB962C8B-B14F-4D97-AF65-F5344CB8AC3E}">
        <p14:creationId xmlns:p14="http://schemas.microsoft.com/office/powerpoint/2010/main" val="550715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Brian TODO – If fix diagram: Misspelled “Apprenticeship” in the diagram.</a:t>
            </a:r>
          </a:p>
        </p:txBody>
      </p:sp>
      <p:sp>
        <p:nvSpPr>
          <p:cNvPr id="4" name="Slide Number Placeholder 3"/>
          <p:cNvSpPr>
            <a:spLocks noGrp="1"/>
          </p:cNvSpPr>
          <p:nvPr>
            <p:ph type="sldNum" sz="quarter" idx="5"/>
          </p:nvPr>
        </p:nvSpPr>
        <p:spPr/>
        <p:txBody>
          <a:bodyPr/>
          <a:lstStyle/>
          <a:p>
            <a:fld id="{6EB4B5AB-929E-4296-8BCD-0C9154BA49FA}" type="slidenum">
              <a:rPr lang="en-US" smtClean="0"/>
              <a:t>8</a:t>
            </a:fld>
            <a:endParaRPr lang="en-US"/>
          </a:p>
        </p:txBody>
      </p:sp>
    </p:spTree>
    <p:extLst>
      <p:ext uri="{BB962C8B-B14F-4D97-AF65-F5344CB8AC3E}">
        <p14:creationId xmlns:p14="http://schemas.microsoft.com/office/powerpoint/2010/main" val="1088009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crafts· man · ship - </a:t>
            </a:r>
            <a:r>
              <a:rPr lang="en-US" dirty="0"/>
              <a:t>Google define</a:t>
            </a:r>
          </a:p>
        </p:txBody>
      </p:sp>
      <p:sp>
        <p:nvSpPr>
          <p:cNvPr id="4" name="Slide Number Placeholder 3"/>
          <p:cNvSpPr>
            <a:spLocks noGrp="1"/>
          </p:cNvSpPr>
          <p:nvPr>
            <p:ph type="sldNum" sz="quarter" idx="5"/>
          </p:nvPr>
        </p:nvSpPr>
        <p:spPr/>
        <p:txBody>
          <a:bodyPr/>
          <a:lstStyle/>
          <a:p>
            <a:fld id="{6EB4B5AB-929E-4296-8BCD-0C9154BA49FA}" type="slidenum">
              <a:rPr lang="en-US" smtClean="0"/>
              <a:t>9</a:t>
            </a:fld>
            <a:endParaRPr lang="en-US"/>
          </a:p>
        </p:txBody>
      </p:sp>
    </p:spTree>
    <p:extLst>
      <p:ext uri="{BB962C8B-B14F-4D97-AF65-F5344CB8AC3E}">
        <p14:creationId xmlns:p14="http://schemas.microsoft.com/office/powerpoint/2010/main" val="1201745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Brian TODO - Add slide after this one where we define “What is Right?”</a:t>
            </a:r>
          </a:p>
        </p:txBody>
      </p:sp>
      <p:sp>
        <p:nvSpPr>
          <p:cNvPr id="4" name="Slide Number Placeholder 3"/>
          <p:cNvSpPr>
            <a:spLocks noGrp="1"/>
          </p:cNvSpPr>
          <p:nvPr>
            <p:ph type="sldNum" sz="quarter" idx="5"/>
          </p:nvPr>
        </p:nvSpPr>
        <p:spPr/>
        <p:txBody>
          <a:bodyPr/>
          <a:lstStyle/>
          <a:p>
            <a:fld id="{6EB4B5AB-929E-4296-8BCD-0C9154BA49FA}" type="slidenum">
              <a:rPr lang="en-US" smtClean="0"/>
              <a:t>10</a:t>
            </a:fld>
            <a:endParaRPr lang="en-US"/>
          </a:p>
        </p:txBody>
      </p:sp>
    </p:spTree>
    <p:extLst>
      <p:ext uri="{BB962C8B-B14F-4D97-AF65-F5344CB8AC3E}">
        <p14:creationId xmlns:p14="http://schemas.microsoft.com/office/powerpoint/2010/main" val="559009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pur</a:t>
            </a:r>
            <a:r>
              <a:rPr lang="en-US" b="1" dirty="0"/>
              <a:t>· </a:t>
            </a:r>
            <a:r>
              <a:rPr lang="en-US" b="1" dirty="0" err="1"/>
              <a:t>ist</a:t>
            </a:r>
            <a:r>
              <a:rPr lang="en-US" b="1" dirty="0"/>
              <a:t> – Google define</a:t>
            </a:r>
          </a:p>
          <a:p>
            <a:r>
              <a:rPr lang="en-US" b="1" dirty="0" err="1"/>
              <a:t>prag</a:t>
            </a:r>
            <a:r>
              <a:rPr lang="en-US" b="1" dirty="0"/>
              <a:t>· ma· </a:t>
            </a:r>
            <a:r>
              <a:rPr lang="en-US" b="1" dirty="0" err="1"/>
              <a:t>tist</a:t>
            </a:r>
            <a:r>
              <a:rPr lang="en-US" b="1" dirty="0"/>
              <a:t> – Google define</a:t>
            </a:r>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12</a:t>
            </a:fld>
            <a:endParaRPr lang="en-US"/>
          </a:p>
        </p:txBody>
      </p:sp>
    </p:spTree>
    <p:extLst>
      <p:ext uri="{BB962C8B-B14F-4D97-AF65-F5344CB8AC3E}">
        <p14:creationId xmlns:p14="http://schemas.microsoft.com/office/powerpoint/2010/main" val="668744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com· plex - </a:t>
            </a:r>
            <a:r>
              <a:rPr lang="en-US" dirty="0"/>
              <a:t>Google define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com· </a:t>
            </a:r>
            <a:r>
              <a:rPr lang="en-US" b="1" dirty="0" err="1"/>
              <a:t>pli</a:t>
            </a:r>
            <a:r>
              <a:rPr lang="en-US" b="1" dirty="0"/>
              <a:t>· cat· ed - </a:t>
            </a:r>
            <a:r>
              <a:rPr lang="en-US" dirty="0"/>
              <a:t>Google define</a:t>
            </a:r>
          </a:p>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14</a:t>
            </a:fld>
            <a:endParaRPr lang="en-US"/>
          </a:p>
        </p:txBody>
      </p:sp>
    </p:spTree>
    <p:extLst>
      <p:ext uri="{BB962C8B-B14F-4D97-AF65-F5344CB8AC3E}">
        <p14:creationId xmlns:p14="http://schemas.microsoft.com/office/powerpoint/2010/main" val="30549248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FB6C35EE-5ECD-416D-826B-054B5117105B}" type="datetimeFigureOut">
              <a:rPr lang="en-US" smtClean="0"/>
              <a:t>1/10/2023</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42548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C35EE-5ECD-416D-826B-054B5117105B}" type="datetimeFigureOut">
              <a:rPr lang="en-US" smtClean="0"/>
              <a:t>1/10/2023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747571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B6C35EE-5ECD-416D-826B-054B5117105B}" type="datetimeFigureOut">
              <a:rPr lang="en-US" smtClean="0"/>
              <a:t>1/10/2023</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34028152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B6C35EE-5ECD-416D-826B-054B5117105B}" type="datetimeFigureOut">
              <a:rPr lang="en-US" smtClean="0"/>
              <a:t>1/10/2023</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3744548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C35EE-5ECD-416D-826B-054B5117105B}" type="datetimeFigureOut">
              <a:rPr lang="en-US" smtClean="0"/>
              <a:t>1/10/2023</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4200965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B6C35EE-5ECD-416D-826B-054B5117105B}" type="datetimeFigureOut">
              <a:rPr lang="en-US" smtClean="0"/>
              <a:t>1/10/2023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34720230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B6C35EE-5ECD-416D-826B-054B5117105B}" type="datetimeFigureOut">
              <a:rPr lang="en-US" smtClean="0"/>
              <a:t>1/10/2023</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3399235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FB6C35EE-5ECD-416D-826B-054B5117105B}" type="datetimeFigureOut">
              <a:rPr lang="en-US" smtClean="0"/>
              <a:t>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16353588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FB6C35EE-5ECD-416D-826B-054B5117105B}" type="datetimeFigureOut">
              <a:rPr lang="en-US" smtClean="0"/>
              <a:t>1/10/2023</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4072139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C35EE-5ECD-416D-826B-054B5117105B}" type="datetimeFigureOut">
              <a:rPr lang="en-US" smtClean="0"/>
              <a:t>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103935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C35EE-5ECD-416D-826B-054B5117105B}" type="datetimeFigureOut">
              <a:rPr lang="en-US" smtClean="0"/>
              <a:t>1/10/2023</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1772033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6C35EE-5ECD-416D-826B-054B5117105B}" type="datetimeFigureOut">
              <a:rPr lang="en-US" smtClean="0"/>
              <a:t>1/10/2023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114430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6C35EE-5ECD-416D-826B-054B5117105B}" type="datetimeFigureOut">
              <a:rPr lang="en-US" smtClean="0"/>
              <a:t>1/10/2023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1417746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B6C35EE-5ECD-416D-826B-054B5117105B}" type="datetimeFigureOut">
              <a:rPr lang="en-US" smtClean="0"/>
              <a:t>1/10/2023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210327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6C35EE-5ECD-416D-826B-054B5117105B}" type="datetimeFigureOut">
              <a:rPr lang="en-US" smtClean="0"/>
              <a:t>1/10/2023</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405771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C35EE-5ECD-416D-826B-054B5117105B}" type="datetimeFigureOut">
              <a:rPr lang="en-US" smtClean="0"/>
              <a:t>1/10/2023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4120041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C35EE-5ECD-416D-826B-054B5117105B}" type="datetimeFigureOut">
              <a:rPr lang="en-US" smtClean="0"/>
              <a:t>1/10/2023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1301304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FB6C35EE-5ECD-416D-826B-054B5117105B}" type="datetimeFigureOut">
              <a:rPr lang="en-US" smtClean="0"/>
              <a:t>1/10/2023</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2C5B4446-1903-429D-ACD5-80184E76C3A8}" type="slidenum">
              <a:rPr lang="en-US" smtClean="0"/>
              <a:t>‹#›</a:t>
            </a:fld>
            <a:endParaRPr lang="en-US"/>
          </a:p>
        </p:txBody>
      </p:sp>
    </p:spTree>
    <p:extLst>
      <p:ext uri="{BB962C8B-B14F-4D97-AF65-F5344CB8AC3E}">
        <p14:creationId xmlns:p14="http://schemas.microsoft.com/office/powerpoint/2010/main" val="10758463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hyperlink" Target="https://projecteuler.net/archives" TargetMode="External"/><Relationship Id="rId5" Type="http://schemas.openxmlformats.org/officeDocument/2006/relationships/hyperlink" Target="https://github.com/asierba/Katas.CSharp" TargetMode="External"/><Relationship Id="rId4" Type="http://schemas.openxmlformats.org/officeDocument/2006/relationships/image" Target="../media/image20.jp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6E91B-4951-223B-FDB6-B0A3404D96D8}"/>
              </a:ext>
            </a:extLst>
          </p:cNvPr>
          <p:cNvSpPr>
            <a:spLocks noGrp="1"/>
          </p:cNvSpPr>
          <p:nvPr>
            <p:ph type="ctrTitle"/>
          </p:nvPr>
        </p:nvSpPr>
        <p:spPr>
          <a:xfrm>
            <a:off x="3787364" y="1497566"/>
            <a:ext cx="9144000" cy="2387600"/>
          </a:xfrm>
        </p:spPr>
        <p:txBody>
          <a:bodyPr>
            <a:normAutofit/>
          </a:bodyPr>
          <a:lstStyle/>
          <a:p>
            <a:r>
              <a:rPr lang="en-US" sz="4800" dirty="0"/>
              <a:t>Back to the Basics: </a:t>
            </a:r>
            <a:br>
              <a:rPr lang="en-US" sz="4800" dirty="0"/>
            </a:br>
            <a:r>
              <a:rPr lang="en-US" sz="4800" dirty="0"/>
              <a:t>Software Done Properly</a:t>
            </a:r>
          </a:p>
        </p:txBody>
      </p:sp>
      <p:sp>
        <p:nvSpPr>
          <p:cNvPr id="3" name="Subtitle 2">
            <a:extLst>
              <a:ext uri="{FF2B5EF4-FFF2-40B4-BE49-F238E27FC236}">
                <a16:creationId xmlns:a16="http://schemas.microsoft.com/office/drawing/2014/main" id="{71A51ABA-A66E-DB4D-F616-6F8E0A4D405B}"/>
              </a:ext>
            </a:extLst>
          </p:cNvPr>
          <p:cNvSpPr>
            <a:spLocks noGrp="1"/>
          </p:cNvSpPr>
          <p:nvPr>
            <p:ph type="subTitle" idx="1"/>
          </p:nvPr>
        </p:nvSpPr>
        <p:spPr>
          <a:xfrm>
            <a:off x="3729404" y="3885166"/>
            <a:ext cx="9144000" cy="1655762"/>
          </a:xfrm>
        </p:spPr>
        <p:txBody>
          <a:bodyPr/>
          <a:lstStyle/>
          <a:p>
            <a:r>
              <a:rPr lang="en-US" dirty="0"/>
              <a:t>Brian Korzynski &amp; Hussein </a:t>
            </a:r>
            <a:r>
              <a:rPr lang="en-US" dirty="0" err="1"/>
              <a:t>Farran</a:t>
            </a:r>
            <a:endParaRPr lang="en-US" dirty="0"/>
          </a:p>
          <a:p>
            <a:r>
              <a:rPr lang="en-US" dirty="0"/>
              <a:t>Github.com/</a:t>
            </a:r>
            <a:r>
              <a:rPr lang="en-US" dirty="0" err="1"/>
              <a:t>korz</a:t>
            </a:r>
            <a:r>
              <a:rPr lang="en-US" dirty="0"/>
              <a:t>/</a:t>
            </a:r>
            <a:r>
              <a:rPr lang="en-US" dirty="0" err="1"/>
              <a:t>SoftwareDoneProperly</a:t>
            </a:r>
            <a:endParaRPr lang="en-US" dirty="0"/>
          </a:p>
        </p:txBody>
      </p:sp>
    </p:spTree>
    <p:extLst>
      <p:ext uri="{BB962C8B-B14F-4D97-AF65-F5344CB8AC3E}">
        <p14:creationId xmlns:p14="http://schemas.microsoft.com/office/powerpoint/2010/main" val="3882140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54EEF-D555-3606-77AC-F467ACD7549B}"/>
              </a:ext>
            </a:extLst>
          </p:cNvPr>
          <p:cNvSpPr>
            <a:spLocks noGrp="1"/>
          </p:cNvSpPr>
          <p:nvPr>
            <p:ph type="title"/>
          </p:nvPr>
        </p:nvSpPr>
        <p:spPr/>
        <p:txBody>
          <a:bodyPr/>
          <a:lstStyle/>
          <a:p>
            <a:r>
              <a:rPr lang="en-US" dirty="0"/>
              <a:t>Development is More Art than Science</a:t>
            </a:r>
          </a:p>
        </p:txBody>
      </p:sp>
      <p:sp>
        <p:nvSpPr>
          <p:cNvPr id="3" name="Content Placeholder 2">
            <a:extLst>
              <a:ext uri="{FF2B5EF4-FFF2-40B4-BE49-F238E27FC236}">
                <a16:creationId xmlns:a16="http://schemas.microsoft.com/office/drawing/2014/main" id="{E58084CE-A487-A8BB-CC29-3BC08BC41D5E}"/>
              </a:ext>
            </a:extLst>
          </p:cNvPr>
          <p:cNvSpPr>
            <a:spLocks noGrp="1"/>
          </p:cNvSpPr>
          <p:nvPr>
            <p:ph idx="1"/>
          </p:nvPr>
        </p:nvSpPr>
        <p:spPr>
          <a:xfrm>
            <a:off x="1154954" y="2603499"/>
            <a:ext cx="9409137" cy="3998191"/>
          </a:xfrm>
        </p:spPr>
        <p:txBody>
          <a:bodyPr>
            <a:normAutofit lnSpcReduction="10000"/>
          </a:bodyPr>
          <a:lstStyle/>
          <a:p>
            <a:r>
              <a:rPr lang="en-US" dirty="0"/>
              <a:t>Developing is more art than science especially when it comes to things like:</a:t>
            </a:r>
          </a:p>
          <a:p>
            <a:pPr lvl="1"/>
            <a:r>
              <a:rPr lang="en-US" dirty="0"/>
              <a:t>Usability</a:t>
            </a:r>
          </a:p>
          <a:p>
            <a:pPr lvl="1"/>
            <a:r>
              <a:rPr lang="en-US" dirty="0"/>
              <a:t>Readability</a:t>
            </a:r>
          </a:p>
          <a:p>
            <a:pPr lvl="1"/>
            <a:r>
              <a:rPr lang="en-US" dirty="0"/>
              <a:t>Maintainability</a:t>
            </a:r>
          </a:p>
          <a:p>
            <a:pPr lvl="1"/>
            <a:r>
              <a:rPr lang="en-US" dirty="0"/>
              <a:t>Reusability</a:t>
            </a:r>
          </a:p>
          <a:p>
            <a:pPr lvl="1"/>
            <a:r>
              <a:rPr lang="en-US" dirty="0"/>
              <a:t>Scalability</a:t>
            </a:r>
          </a:p>
          <a:p>
            <a:pPr lvl="1"/>
            <a:r>
              <a:rPr lang="en-US" dirty="0"/>
              <a:t>Reliability</a:t>
            </a:r>
          </a:p>
          <a:p>
            <a:pPr lvl="1"/>
            <a:r>
              <a:rPr lang="en-US" dirty="0"/>
              <a:t>Security</a:t>
            </a:r>
          </a:p>
          <a:p>
            <a:r>
              <a:rPr lang="en-US" dirty="0"/>
              <a:t>Everything we do has consequences and knowing how to pick which ones is a true art form that takes knowledge and skill</a:t>
            </a:r>
          </a:p>
          <a:p>
            <a:r>
              <a:rPr lang="en-US" dirty="0"/>
              <a:t>Remember that </a:t>
            </a:r>
            <a:r>
              <a:rPr lang="en-US" b="1" dirty="0"/>
              <a:t>Working does not equal Right</a:t>
            </a:r>
          </a:p>
          <a:p>
            <a:endParaRPr lang="en-US" dirty="0"/>
          </a:p>
          <a:p>
            <a:endParaRPr lang="en-US" dirty="0"/>
          </a:p>
          <a:p>
            <a:endParaRPr lang="en-US" dirty="0"/>
          </a:p>
        </p:txBody>
      </p:sp>
      <p:pic>
        <p:nvPicPr>
          <p:cNvPr id="6" name="Picture 5">
            <a:extLst>
              <a:ext uri="{FF2B5EF4-FFF2-40B4-BE49-F238E27FC236}">
                <a16:creationId xmlns:a16="http://schemas.microsoft.com/office/drawing/2014/main" id="{CFDF9D6D-E104-F017-99DC-628AB44E0E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0901" y="5953125"/>
            <a:ext cx="3390900" cy="447675"/>
          </a:xfrm>
          <a:prstGeom prst="rect">
            <a:avLst/>
          </a:prstGeom>
        </p:spPr>
      </p:pic>
    </p:spTree>
    <p:extLst>
      <p:ext uri="{BB962C8B-B14F-4D97-AF65-F5344CB8AC3E}">
        <p14:creationId xmlns:p14="http://schemas.microsoft.com/office/powerpoint/2010/main" val="309938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F5F7-B959-0A3D-18C9-0704BE37A5BD}"/>
              </a:ext>
            </a:extLst>
          </p:cNvPr>
          <p:cNvSpPr>
            <a:spLocks noGrp="1"/>
          </p:cNvSpPr>
          <p:nvPr>
            <p:ph type="title"/>
          </p:nvPr>
        </p:nvSpPr>
        <p:spPr/>
        <p:txBody>
          <a:bodyPr/>
          <a:lstStyle/>
          <a:p>
            <a:r>
              <a:rPr lang="en-US" dirty="0"/>
              <a:t>Exercise 1: Craftsmanship</a:t>
            </a:r>
          </a:p>
        </p:txBody>
      </p:sp>
      <p:sp>
        <p:nvSpPr>
          <p:cNvPr id="10" name="Text Placeholder 9">
            <a:extLst>
              <a:ext uri="{FF2B5EF4-FFF2-40B4-BE49-F238E27FC236}">
                <a16:creationId xmlns:a16="http://schemas.microsoft.com/office/drawing/2014/main" id="{DF01EE3B-DDDC-9D62-AC6C-8DA2FAC4807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37710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74463-03E4-1694-0CE3-C889D26E2678}"/>
              </a:ext>
            </a:extLst>
          </p:cNvPr>
          <p:cNvSpPr>
            <a:spLocks noGrp="1"/>
          </p:cNvSpPr>
          <p:nvPr>
            <p:ph type="title"/>
          </p:nvPr>
        </p:nvSpPr>
        <p:spPr/>
        <p:txBody>
          <a:bodyPr/>
          <a:lstStyle/>
          <a:p>
            <a:r>
              <a:rPr lang="en-US" dirty="0"/>
              <a:t>Purist vs Pragmatist</a:t>
            </a:r>
          </a:p>
        </p:txBody>
      </p:sp>
      <p:sp>
        <p:nvSpPr>
          <p:cNvPr id="3" name="Content Placeholder 2">
            <a:extLst>
              <a:ext uri="{FF2B5EF4-FFF2-40B4-BE49-F238E27FC236}">
                <a16:creationId xmlns:a16="http://schemas.microsoft.com/office/drawing/2014/main" id="{FEF76093-EDE3-6DB7-4F6C-D33041024EE5}"/>
              </a:ext>
            </a:extLst>
          </p:cNvPr>
          <p:cNvSpPr>
            <a:spLocks noGrp="1"/>
          </p:cNvSpPr>
          <p:nvPr>
            <p:ph idx="1"/>
          </p:nvPr>
        </p:nvSpPr>
        <p:spPr/>
        <p:txBody>
          <a:bodyPr/>
          <a:lstStyle/>
          <a:p>
            <a:r>
              <a:rPr lang="en-US" b="1" dirty="0" err="1"/>
              <a:t>pur</a:t>
            </a:r>
            <a:r>
              <a:rPr lang="en-US" b="1" dirty="0"/>
              <a:t>· </a:t>
            </a:r>
            <a:r>
              <a:rPr lang="en-US" b="1" dirty="0" err="1"/>
              <a:t>ist</a:t>
            </a:r>
            <a:r>
              <a:rPr lang="en-US" b="1" dirty="0"/>
              <a:t>:</a:t>
            </a:r>
            <a:r>
              <a:rPr lang="en-US" dirty="0"/>
              <a:t> a person who insists on absolute adherence to traditional rules or structures, especially in language or style.</a:t>
            </a:r>
          </a:p>
          <a:p>
            <a:r>
              <a:rPr lang="en-US" b="1" dirty="0" err="1"/>
              <a:t>prag</a:t>
            </a:r>
            <a:r>
              <a:rPr lang="en-US" b="1" dirty="0"/>
              <a:t>· ma· </a:t>
            </a:r>
            <a:r>
              <a:rPr lang="en-US" b="1" dirty="0" err="1"/>
              <a:t>tist</a:t>
            </a:r>
            <a:r>
              <a:rPr lang="en-US" b="1" dirty="0"/>
              <a:t>:</a:t>
            </a:r>
            <a:r>
              <a:rPr lang="en-US" dirty="0"/>
              <a:t> a person who is guided more by practical considerations than by ideals.</a:t>
            </a:r>
          </a:p>
          <a:p>
            <a:r>
              <a:rPr lang="en-US" dirty="0"/>
              <a:t>I’m am more of a pragmatist in that, I do that in the most correct way possible, whilst still getting things done on time</a:t>
            </a:r>
          </a:p>
          <a:p>
            <a:r>
              <a:rPr lang="en-US" dirty="0"/>
              <a:t>Strict adherence to purist thinking can be very limiting and make things take way longer than they need to</a:t>
            </a:r>
          </a:p>
          <a:p>
            <a:r>
              <a:rPr lang="en-US" dirty="0"/>
              <a:t>We’ll see some examples of this in the code</a:t>
            </a:r>
          </a:p>
        </p:txBody>
      </p:sp>
    </p:spTree>
    <p:extLst>
      <p:ext uri="{BB962C8B-B14F-4D97-AF65-F5344CB8AC3E}">
        <p14:creationId xmlns:p14="http://schemas.microsoft.com/office/powerpoint/2010/main" val="3561770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17539-D84B-BBD2-95DA-3F37842B80A0}"/>
              </a:ext>
            </a:extLst>
          </p:cNvPr>
          <p:cNvSpPr>
            <a:spLocks noGrp="1"/>
          </p:cNvSpPr>
          <p:nvPr>
            <p:ph type="title"/>
          </p:nvPr>
        </p:nvSpPr>
        <p:spPr/>
        <p:txBody>
          <a:bodyPr/>
          <a:lstStyle/>
          <a:p>
            <a:r>
              <a:rPr lang="en-US" dirty="0"/>
              <a:t>Architecture</a:t>
            </a:r>
          </a:p>
        </p:txBody>
      </p:sp>
      <p:sp>
        <p:nvSpPr>
          <p:cNvPr id="3" name="Content Placeholder 2">
            <a:extLst>
              <a:ext uri="{FF2B5EF4-FFF2-40B4-BE49-F238E27FC236}">
                <a16:creationId xmlns:a16="http://schemas.microsoft.com/office/drawing/2014/main" id="{034CD5C3-ACA8-9AFC-F7D4-96FFD703F5CC}"/>
              </a:ext>
            </a:extLst>
          </p:cNvPr>
          <p:cNvSpPr>
            <a:spLocks noGrp="1"/>
          </p:cNvSpPr>
          <p:nvPr>
            <p:ph idx="1"/>
          </p:nvPr>
        </p:nvSpPr>
        <p:spPr>
          <a:xfrm>
            <a:off x="1154954" y="2603499"/>
            <a:ext cx="9970246" cy="3714173"/>
          </a:xfrm>
        </p:spPr>
        <p:txBody>
          <a:bodyPr>
            <a:normAutofit/>
          </a:bodyPr>
          <a:lstStyle/>
          <a:p>
            <a:r>
              <a:rPr lang="en-US" sz="2800" dirty="0"/>
              <a:t>Creating software is actually very easy and you have probably been overthinking it for years.</a:t>
            </a:r>
          </a:p>
          <a:p>
            <a:r>
              <a:rPr lang="en-US" sz="2800" dirty="0"/>
              <a:t>We’re going to show you a new way to think about applications.</a:t>
            </a:r>
          </a:p>
          <a:p>
            <a:r>
              <a:rPr lang="en-US" sz="2800" dirty="0"/>
              <a:t>Remember “</a:t>
            </a:r>
            <a:r>
              <a:rPr lang="en-US" sz="2800" i="1" dirty="0"/>
              <a:t>everything is hard before its easy</a:t>
            </a:r>
            <a:r>
              <a:rPr lang="en-US" sz="2800" dirty="0"/>
              <a:t>”, so the patterns might be hard at first, but become very simple once you learn and start applying them.</a:t>
            </a:r>
          </a:p>
        </p:txBody>
      </p:sp>
    </p:spTree>
    <p:extLst>
      <p:ext uri="{BB962C8B-B14F-4D97-AF65-F5344CB8AC3E}">
        <p14:creationId xmlns:p14="http://schemas.microsoft.com/office/powerpoint/2010/main" val="2708134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AEB5F-2DE1-C4F3-B0A8-DAF857747480}"/>
              </a:ext>
            </a:extLst>
          </p:cNvPr>
          <p:cNvSpPr>
            <a:spLocks noGrp="1"/>
          </p:cNvSpPr>
          <p:nvPr>
            <p:ph type="title"/>
          </p:nvPr>
        </p:nvSpPr>
        <p:spPr/>
        <p:txBody>
          <a:bodyPr/>
          <a:lstStyle/>
          <a:p>
            <a:r>
              <a:rPr lang="en-US" dirty="0"/>
              <a:t>Complex vs. Complicated</a:t>
            </a:r>
          </a:p>
        </p:txBody>
      </p:sp>
      <p:sp>
        <p:nvSpPr>
          <p:cNvPr id="5" name="Content Placeholder 4">
            <a:extLst>
              <a:ext uri="{FF2B5EF4-FFF2-40B4-BE49-F238E27FC236}">
                <a16:creationId xmlns:a16="http://schemas.microsoft.com/office/drawing/2014/main" id="{B2949FA4-888F-A422-2A47-880759D39D2C}"/>
              </a:ext>
            </a:extLst>
          </p:cNvPr>
          <p:cNvSpPr>
            <a:spLocks noGrp="1"/>
          </p:cNvSpPr>
          <p:nvPr>
            <p:ph sz="half" idx="2"/>
          </p:nvPr>
        </p:nvSpPr>
        <p:spPr>
          <a:xfrm>
            <a:off x="1205346" y="2603499"/>
            <a:ext cx="9828526" cy="3797301"/>
          </a:xfrm>
        </p:spPr>
        <p:txBody>
          <a:bodyPr>
            <a:normAutofit lnSpcReduction="10000"/>
          </a:bodyPr>
          <a:lstStyle/>
          <a:p>
            <a:r>
              <a:rPr lang="en-US" sz="2400" b="1" dirty="0"/>
              <a:t>sim· </a:t>
            </a:r>
            <a:r>
              <a:rPr lang="en-US" sz="2400" b="1" dirty="0" err="1"/>
              <a:t>plic</a:t>
            </a:r>
            <a:r>
              <a:rPr lang="en-US" sz="2400" b="1" dirty="0"/>
              <a:t>· </a:t>
            </a:r>
            <a:r>
              <a:rPr lang="en-US" sz="2400" b="1" dirty="0" err="1"/>
              <a:t>i</a:t>
            </a:r>
            <a:r>
              <a:rPr lang="en-US" sz="2400" b="1" dirty="0"/>
              <a:t>· ty:</a:t>
            </a:r>
            <a:r>
              <a:rPr lang="en-US" sz="2400" dirty="0"/>
              <a:t> the quality or condition of being easy to understand or do.</a:t>
            </a:r>
          </a:p>
          <a:p>
            <a:r>
              <a:rPr lang="en-US" sz="2400" b="1" dirty="0" err="1"/>
              <a:t>el</a:t>
            </a:r>
            <a:r>
              <a:rPr lang="en-US" sz="2400" b="1" dirty="0"/>
              <a:t>· e· </a:t>
            </a:r>
            <a:r>
              <a:rPr lang="en-US" sz="2400" b="1" dirty="0" err="1"/>
              <a:t>gant</a:t>
            </a:r>
            <a:r>
              <a:rPr lang="en-US" sz="2400" b="1" dirty="0"/>
              <a:t>:</a:t>
            </a:r>
            <a:r>
              <a:rPr lang="en-US" sz="2400" dirty="0"/>
              <a:t> pleasingly graceful and stylish in appearance or manner.</a:t>
            </a:r>
          </a:p>
          <a:p>
            <a:r>
              <a:rPr lang="en-US" sz="2400" b="1" dirty="0"/>
              <a:t>com· plex: </a:t>
            </a:r>
            <a:r>
              <a:rPr lang="en-US" sz="2400" dirty="0"/>
              <a:t>consisting of many different and connected parts</a:t>
            </a:r>
          </a:p>
          <a:p>
            <a:r>
              <a:rPr lang="en-US" sz="2400" b="1" dirty="0"/>
              <a:t>com· </a:t>
            </a:r>
            <a:r>
              <a:rPr lang="en-US" sz="2400" b="1" dirty="0" err="1"/>
              <a:t>pli</a:t>
            </a:r>
            <a:r>
              <a:rPr lang="en-US" sz="2400" b="1" dirty="0"/>
              <a:t>· cat· ed: </a:t>
            </a:r>
            <a:r>
              <a:rPr lang="en-US" sz="2400" dirty="0"/>
              <a:t>difficult to analyze, understand, or explain</a:t>
            </a:r>
          </a:p>
          <a:p>
            <a:r>
              <a:rPr lang="en-US" sz="2400" dirty="0"/>
              <a:t>Complexity is always built from simplicity</a:t>
            </a:r>
          </a:p>
          <a:p>
            <a:r>
              <a:rPr lang="en-US" sz="2400" dirty="0"/>
              <a:t>You must strive for quality and create applications one piece at a time</a:t>
            </a:r>
          </a:p>
        </p:txBody>
      </p:sp>
    </p:spTree>
    <p:extLst>
      <p:ext uri="{BB962C8B-B14F-4D97-AF65-F5344CB8AC3E}">
        <p14:creationId xmlns:p14="http://schemas.microsoft.com/office/powerpoint/2010/main" val="17270731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D8F5-C5D9-56F8-D060-12C26DECF332}"/>
              </a:ext>
            </a:extLst>
          </p:cNvPr>
          <p:cNvSpPr>
            <a:spLocks noGrp="1"/>
          </p:cNvSpPr>
          <p:nvPr>
            <p:ph type="title"/>
          </p:nvPr>
        </p:nvSpPr>
        <p:spPr/>
        <p:txBody>
          <a:bodyPr/>
          <a:lstStyle/>
          <a:p>
            <a:r>
              <a:rPr lang="en-US" dirty="0"/>
              <a:t>Complex vs. Complicated</a:t>
            </a:r>
          </a:p>
        </p:txBody>
      </p:sp>
      <p:pic>
        <p:nvPicPr>
          <p:cNvPr id="9" name="Content Placeholder 18" descr="Diagram&#10;&#10;Description automatically generated">
            <a:extLst>
              <a:ext uri="{FF2B5EF4-FFF2-40B4-BE49-F238E27FC236}">
                <a16:creationId xmlns:a16="http://schemas.microsoft.com/office/drawing/2014/main" id="{E16E981C-0EBE-9780-8B0F-F0CFD998A9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631" y="3917719"/>
            <a:ext cx="4836029" cy="764243"/>
          </a:xfrm>
          <a:prstGeom prst="rect">
            <a:avLst/>
          </a:prstGeom>
        </p:spPr>
      </p:pic>
      <p:pic>
        <p:nvPicPr>
          <p:cNvPr id="10" name="Picture 9">
            <a:extLst>
              <a:ext uri="{FF2B5EF4-FFF2-40B4-BE49-F238E27FC236}">
                <a16:creationId xmlns:a16="http://schemas.microsoft.com/office/drawing/2014/main" id="{23B2E570-9BF3-5B4F-20F8-449C497A1026}"/>
              </a:ext>
            </a:extLst>
          </p:cNvPr>
          <p:cNvPicPr>
            <a:picLocks noChangeAspect="1"/>
          </p:cNvPicPr>
          <p:nvPr/>
        </p:nvPicPr>
        <p:blipFill>
          <a:blip r:embed="rId4"/>
          <a:stretch>
            <a:fillRect/>
          </a:stretch>
        </p:blipFill>
        <p:spPr>
          <a:xfrm>
            <a:off x="5734119" y="2325242"/>
            <a:ext cx="5758250" cy="4449557"/>
          </a:xfrm>
          <a:prstGeom prst="rect">
            <a:avLst/>
          </a:prstGeom>
        </p:spPr>
      </p:pic>
    </p:spTree>
    <p:extLst>
      <p:ext uri="{BB962C8B-B14F-4D97-AF65-F5344CB8AC3E}">
        <p14:creationId xmlns:p14="http://schemas.microsoft.com/office/powerpoint/2010/main" val="2829895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52FC0-CDFD-BE3B-3655-E9F7E5EF2AAF}"/>
              </a:ext>
            </a:extLst>
          </p:cNvPr>
          <p:cNvSpPr>
            <a:spLocks noGrp="1"/>
          </p:cNvSpPr>
          <p:nvPr>
            <p:ph type="title"/>
          </p:nvPr>
        </p:nvSpPr>
        <p:spPr/>
        <p:txBody>
          <a:bodyPr/>
          <a:lstStyle/>
          <a:p>
            <a:r>
              <a:rPr lang="en-US" dirty="0"/>
              <a:t>How We Think About Applications</a:t>
            </a:r>
          </a:p>
        </p:txBody>
      </p:sp>
      <p:pic>
        <p:nvPicPr>
          <p:cNvPr id="6" name="Content Placeholder 5">
            <a:extLst>
              <a:ext uri="{FF2B5EF4-FFF2-40B4-BE49-F238E27FC236}">
                <a16:creationId xmlns:a16="http://schemas.microsoft.com/office/drawing/2014/main" id="{BB69B280-68E6-E450-6A03-458DD22B5DFC}"/>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646316" y="2462217"/>
            <a:ext cx="1185082" cy="1185082"/>
          </a:xfrm>
        </p:spPr>
      </p:pic>
      <p:pic>
        <p:nvPicPr>
          <p:cNvPr id="20" name="Content Placeholder 19">
            <a:extLst>
              <a:ext uri="{FF2B5EF4-FFF2-40B4-BE49-F238E27FC236}">
                <a16:creationId xmlns:a16="http://schemas.microsoft.com/office/drawing/2014/main" id="{A005E05E-4218-9738-1601-02C51670A167}"/>
              </a:ext>
            </a:extLst>
          </p:cNvPr>
          <p:cNvPicPr>
            <a:picLocks noGrp="1" noChangeAspect="1"/>
          </p:cNvPicPr>
          <p:nvPr>
            <p:ph sz="half" idx="2"/>
          </p:nvPr>
        </p:nvPicPr>
        <p:blipFill>
          <a:blip r:embed="rId4"/>
          <a:stretch>
            <a:fillRect/>
          </a:stretch>
        </p:blipFill>
        <p:spPr>
          <a:xfrm>
            <a:off x="8506842" y="2200105"/>
            <a:ext cx="2819050" cy="1878192"/>
          </a:xfrm>
          <a:prstGeom prst="rect">
            <a:avLst/>
          </a:prstGeom>
        </p:spPr>
      </p:pic>
      <p:pic>
        <p:nvPicPr>
          <p:cNvPr id="9" name="Picture 8">
            <a:extLst>
              <a:ext uri="{FF2B5EF4-FFF2-40B4-BE49-F238E27FC236}">
                <a16:creationId xmlns:a16="http://schemas.microsoft.com/office/drawing/2014/main" id="{BC23F29C-D03B-7365-5814-B2F01AD50001}"/>
              </a:ext>
            </a:extLst>
          </p:cNvPr>
          <p:cNvPicPr>
            <a:picLocks noChangeAspect="1"/>
          </p:cNvPicPr>
          <p:nvPr/>
        </p:nvPicPr>
        <p:blipFill>
          <a:blip r:embed="rId5"/>
          <a:stretch>
            <a:fillRect/>
          </a:stretch>
        </p:blipFill>
        <p:spPr>
          <a:xfrm>
            <a:off x="2745145" y="2292829"/>
            <a:ext cx="1523858" cy="1523858"/>
          </a:xfrm>
          <a:prstGeom prst="rect">
            <a:avLst/>
          </a:prstGeom>
        </p:spPr>
      </p:pic>
      <p:pic>
        <p:nvPicPr>
          <p:cNvPr id="10" name="Picture 9">
            <a:extLst>
              <a:ext uri="{FF2B5EF4-FFF2-40B4-BE49-F238E27FC236}">
                <a16:creationId xmlns:a16="http://schemas.microsoft.com/office/drawing/2014/main" id="{A0C6A979-5762-F76A-874D-4242249C5FA4}"/>
              </a:ext>
            </a:extLst>
          </p:cNvPr>
          <p:cNvPicPr>
            <a:picLocks noChangeAspect="1"/>
          </p:cNvPicPr>
          <p:nvPr/>
        </p:nvPicPr>
        <p:blipFill>
          <a:blip r:embed="rId6"/>
          <a:stretch>
            <a:fillRect/>
          </a:stretch>
        </p:blipFill>
        <p:spPr>
          <a:xfrm>
            <a:off x="377126" y="2140358"/>
            <a:ext cx="1828800" cy="1828800"/>
          </a:xfrm>
          <a:prstGeom prst="rect">
            <a:avLst/>
          </a:prstGeom>
        </p:spPr>
      </p:pic>
      <p:pic>
        <p:nvPicPr>
          <p:cNvPr id="13" name="Picture 12">
            <a:extLst>
              <a:ext uri="{FF2B5EF4-FFF2-40B4-BE49-F238E27FC236}">
                <a16:creationId xmlns:a16="http://schemas.microsoft.com/office/drawing/2014/main" id="{2F318F2E-58E8-B174-8026-7FAB7867897A}"/>
              </a:ext>
            </a:extLst>
          </p:cNvPr>
          <p:cNvPicPr>
            <a:picLocks noChangeAspect="1"/>
          </p:cNvPicPr>
          <p:nvPr/>
        </p:nvPicPr>
        <p:blipFill>
          <a:blip r:embed="rId7"/>
          <a:stretch>
            <a:fillRect/>
          </a:stretch>
        </p:blipFill>
        <p:spPr>
          <a:xfrm>
            <a:off x="2542057" y="4112896"/>
            <a:ext cx="1828800" cy="1828800"/>
          </a:xfrm>
          <a:prstGeom prst="rect">
            <a:avLst/>
          </a:prstGeom>
        </p:spPr>
      </p:pic>
      <p:pic>
        <p:nvPicPr>
          <p:cNvPr id="14" name="Picture 13">
            <a:extLst>
              <a:ext uri="{FF2B5EF4-FFF2-40B4-BE49-F238E27FC236}">
                <a16:creationId xmlns:a16="http://schemas.microsoft.com/office/drawing/2014/main" id="{C8F20235-523C-FC51-9A01-C75C4316D5E7}"/>
              </a:ext>
            </a:extLst>
          </p:cNvPr>
          <p:cNvPicPr>
            <a:picLocks noChangeAspect="1"/>
          </p:cNvPicPr>
          <p:nvPr/>
        </p:nvPicPr>
        <p:blipFill>
          <a:blip r:embed="rId8"/>
          <a:stretch>
            <a:fillRect/>
          </a:stretch>
        </p:blipFill>
        <p:spPr>
          <a:xfrm>
            <a:off x="299085" y="4189040"/>
            <a:ext cx="1828800" cy="1828800"/>
          </a:xfrm>
          <a:prstGeom prst="rect">
            <a:avLst/>
          </a:prstGeom>
        </p:spPr>
      </p:pic>
      <p:sp>
        <p:nvSpPr>
          <p:cNvPr id="15" name="TextBox 14">
            <a:extLst>
              <a:ext uri="{FF2B5EF4-FFF2-40B4-BE49-F238E27FC236}">
                <a16:creationId xmlns:a16="http://schemas.microsoft.com/office/drawing/2014/main" id="{2EF92580-05BC-274A-1B67-255AD30457DA}"/>
              </a:ext>
            </a:extLst>
          </p:cNvPr>
          <p:cNvSpPr txBox="1"/>
          <p:nvPr/>
        </p:nvSpPr>
        <p:spPr>
          <a:xfrm>
            <a:off x="221044" y="3761409"/>
            <a:ext cx="1984882" cy="261610"/>
          </a:xfrm>
          <a:prstGeom prst="rect">
            <a:avLst/>
          </a:prstGeom>
          <a:noFill/>
        </p:spPr>
        <p:txBody>
          <a:bodyPr wrap="square" rtlCol="0">
            <a:spAutoFit/>
          </a:bodyPr>
          <a:lstStyle/>
          <a:p>
            <a:pPr algn="ctr"/>
            <a:r>
              <a:rPr lang="en-US" sz="1100" dirty="0"/>
              <a:t>Order Processing Service</a:t>
            </a:r>
          </a:p>
        </p:txBody>
      </p:sp>
      <p:sp>
        <p:nvSpPr>
          <p:cNvPr id="16" name="TextBox 15">
            <a:extLst>
              <a:ext uri="{FF2B5EF4-FFF2-40B4-BE49-F238E27FC236}">
                <a16:creationId xmlns:a16="http://schemas.microsoft.com/office/drawing/2014/main" id="{EC539C74-77DF-CE12-5B7C-CA2175B1263A}"/>
              </a:ext>
            </a:extLst>
          </p:cNvPr>
          <p:cNvSpPr txBox="1"/>
          <p:nvPr/>
        </p:nvSpPr>
        <p:spPr>
          <a:xfrm>
            <a:off x="2745145" y="3761409"/>
            <a:ext cx="1523858" cy="261610"/>
          </a:xfrm>
          <a:prstGeom prst="rect">
            <a:avLst/>
          </a:prstGeom>
          <a:noFill/>
        </p:spPr>
        <p:txBody>
          <a:bodyPr wrap="square" rtlCol="0">
            <a:spAutoFit/>
          </a:bodyPr>
          <a:lstStyle/>
          <a:p>
            <a:pPr algn="ctr"/>
            <a:r>
              <a:rPr lang="en-US" sz="1100" dirty="0"/>
              <a:t>Inventory Service</a:t>
            </a:r>
          </a:p>
        </p:txBody>
      </p:sp>
      <p:sp>
        <p:nvSpPr>
          <p:cNvPr id="17" name="TextBox 16">
            <a:extLst>
              <a:ext uri="{FF2B5EF4-FFF2-40B4-BE49-F238E27FC236}">
                <a16:creationId xmlns:a16="http://schemas.microsoft.com/office/drawing/2014/main" id="{1F4A5100-811F-4666-FAB5-5FBEE83A65F3}"/>
              </a:ext>
            </a:extLst>
          </p:cNvPr>
          <p:cNvSpPr txBox="1"/>
          <p:nvPr/>
        </p:nvSpPr>
        <p:spPr>
          <a:xfrm>
            <a:off x="4496197" y="3816687"/>
            <a:ext cx="1523858" cy="261610"/>
          </a:xfrm>
          <a:prstGeom prst="rect">
            <a:avLst/>
          </a:prstGeom>
          <a:noFill/>
        </p:spPr>
        <p:txBody>
          <a:bodyPr wrap="square" rtlCol="0">
            <a:spAutoFit/>
          </a:bodyPr>
          <a:lstStyle/>
          <a:p>
            <a:pPr algn="ctr"/>
            <a:r>
              <a:rPr lang="en-US" sz="1100" dirty="0"/>
              <a:t>Warehouse Service</a:t>
            </a:r>
          </a:p>
        </p:txBody>
      </p:sp>
      <p:sp>
        <p:nvSpPr>
          <p:cNvPr id="18" name="TextBox 17">
            <a:extLst>
              <a:ext uri="{FF2B5EF4-FFF2-40B4-BE49-F238E27FC236}">
                <a16:creationId xmlns:a16="http://schemas.microsoft.com/office/drawing/2014/main" id="{5972A262-0B48-8F10-E243-0811C6D47DFB}"/>
              </a:ext>
            </a:extLst>
          </p:cNvPr>
          <p:cNvSpPr txBox="1"/>
          <p:nvPr/>
        </p:nvSpPr>
        <p:spPr>
          <a:xfrm>
            <a:off x="377126" y="6015077"/>
            <a:ext cx="1536915" cy="261610"/>
          </a:xfrm>
          <a:prstGeom prst="rect">
            <a:avLst/>
          </a:prstGeom>
          <a:noFill/>
        </p:spPr>
        <p:txBody>
          <a:bodyPr wrap="square" rtlCol="0">
            <a:spAutoFit/>
          </a:bodyPr>
          <a:lstStyle/>
          <a:p>
            <a:pPr algn="ctr"/>
            <a:r>
              <a:rPr lang="en-US" sz="1100" dirty="0"/>
              <a:t>Shipping Service</a:t>
            </a:r>
          </a:p>
        </p:txBody>
      </p:sp>
      <p:sp>
        <p:nvSpPr>
          <p:cNvPr id="19" name="TextBox 18">
            <a:extLst>
              <a:ext uri="{FF2B5EF4-FFF2-40B4-BE49-F238E27FC236}">
                <a16:creationId xmlns:a16="http://schemas.microsoft.com/office/drawing/2014/main" id="{D6666DDC-5564-24BE-48BF-334EADBED045}"/>
              </a:ext>
            </a:extLst>
          </p:cNvPr>
          <p:cNvSpPr txBox="1"/>
          <p:nvPr/>
        </p:nvSpPr>
        <p:spPr>
          <a:xfrm>
            <a:off x="2505199" y="6018174"/>
            <a:ext cx="1865657" cy="261610"/>
          </a:xfrm>
          <a:prstGeom prst="rect">
            <a:avLst/>
          </a:prstGeom>
          <a:noFill/>
        </p:spPr>
        <p:txBody>
          <a:bodyPr wrap="square" rtlCol="0">
            <a:spAutoFit/>
          </a:bodyPr>
          <a:lstStyle/>
          <a:p>
            <a:pPr algn="ctr"/>
            <a:r>
              <a:rPr lang="en-US" sz="1100" dirty="0"/>
              <a:t>Payment Service</a:t>
            </a:r>
          </a:p>
        </p:txBody>
      </p:sp>
      <p:pic>
        <p:nvPicPr>
          <p:cNvPr id="21" name="Picture 20">
            <a:extLst>
              <a:ext uri="{FF2B5EF4-FFF2-40B4-BE49-F238E27FC236}">
                <a16:creationId xmlns:a16="http://schemas.microsoft.com/office/drawing/2014/main" id="{254A9D76-B24E-F4F4-2D0C-B28FAA7649F5}"/>
              </a:ext>
            </a:extLst>
          </p:cNvPr>
          <p:cNvPicPr>
            <a:picLocks noChangeAspect="1"/>
          </p:cNvPicPr>
          <p:nvPr/>
        </p:nvPicPr>
        <p:blipFill>
          <a:blip r:embed="rId9"/>
          <a:stretch>
            <a:fillRect/>
          </a:stretch>
        </p:blipFill>
        <p:spPr>
          <a:xfrm>
            <a:off x="8377762" y="4241322"/>
            <a:ext cx="3077210" cy="2307908"/>
          </a:xfrm>
          <a:prstGeom prst="rect">
            <a:avLst/>
          </a:prstGeom>
        </p:spPr>
      </p:pic>
      <p:sp>
        <p:nvSpPr>
          <p:cNvPr id="22" name="TextBox 21">
            <a:extLst>
              <a:ext uri="{FF2B5EF4-FFF2-40B4-BE49-F238E27FC236}">
                <a16:creationId xmlns:a16="http://schemas.microsoft.com/office/drawing/2014/main" id="{CFA7EE66-ACF9-C624-C06E-8D6BFC6A2511}"/>
              </a:ext>
            </a:extLst>
          </p:cNvPr>
          <p:cNvSpPr txBox="1"/>
          <p:nvPr/>
        </p:nvSpPr>
        <p:spPr>
          <a:xfrm>
            <a:off x="8301362" y="3892214"/>
            <a:ext cx="3669594" cy="369332"/>
          </a:xfrm>
          <a:prstGeom prst="rect">
            <a:avLst/>
          </a:prstGeom>
          <a:noFill/>
        </p:spPr>
        <p:txBody>
          <a:bodyPr wrap="none" rtlCol="0">
            <a:spAutoFit/>
          </a:bodyPr>
          <a:lstStyle/>
          <a:p>
            <a:r>
              <a:rPr lang="en-US" dirty="0"/>
              <a:t>Monthly Order Report (Internal)</a:t>
            </a:r>
          </a:p>
        </p:txBody>
      </p:sp>
      <p:sp>
        <p:nvSpPr>
          <p:cNvPr id="23" name="TextBox 22">
            <a:extLst>
              <a:ext uri="{FF2B5EF4-FFF2-40B4-BE49-F238E27FC236}">
                <a16:creationId xmlns:a16="http://schemas.microsoft.com/office/drawing/2014/main" id="{CC3B3C89-6F5E-9BD1-D70C-5B74624CA063}"/>
              </a:ext>
            </a:extLst>
          </p:cNvPr>
          <p:cNvSpPr txBox="1"/>
          <p:nvPr/>
        </p:nvSpPr>
        <p:spPr>
          <a:xfrm>
            <a:off x="8377761" y="6276687"/>
            <a:ext cx="3593195" cy="369332"/>
          </a:xfrm>
          <a:prstGeom prst="rect">
            <a:avLst/>
          </a:prstGeom>
          <a:noFill/>
        </p:spPr>
        <p:txBody>
          <a:bodyPr wrap="square" rtlCol="0">
            <a:spAutoFit/>
          </a:bodyPr>
          <a:lstStyle/>
          <a:p>
            <a:pPr algn="ctr"/>
            <a:r>
              <a:rPr lang="en-US" dirty="0"/>
              <a:t>eCommerce Store</a:t>
            </a:r>
          </a:p>
        </p:txBody>
      </p:sp>
    </p:spTree>
    <p:extLst>
      <p:ext uri="{BB962C8B-B14F-4D97-AF65-F5344CB8AC3E}">
        <p14:creationId xmlns:p14="http://schemas.microsoft.com/office/powerpoint/2010/main" val="251747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2F5F9-CB4F-E1DB-CC95-FA1A22B75A50}"/>
              </a:ext>
            </a:extLst>
          </p:cNvPr>
          <p:cNvSpPr>
            <a:spLocks noGrp="1"/>
          </p:cNvSpPr>
          <p:nvPr>
            <p:ph type="title"/>
          </p:nvPr>
        </p:nvSpPr>
        <p:spPr/>
        <p:txBody>
          <a:bodyPr/>
          <a:lstStyle/>
          <a:p>
            <a:r>
              <a:rPr lang="en-US" dirty="0"/>
              <a:t>Fundamental Architectural Pattern</a:t>
            </a:r>
          </a:p>
        </p:txBody>
      </p:sp>
      <p:sp>
        <p:nvSpPr>
          <p:cNvPr id="6" name="Content Placeholder 5">
            <a:extLst>
              <a:ext uri="{FF2B5EF4-FFF2-40B4-BE49-F238E27FC236}">
                <a16:creationId xmlns:a16="http://schemas.microsoft.com/office/drawing/2014/main" id="{EAC7A500-2743-328F-044D-D0C3570AE1DB}"/>
              </a:ext>
            </a:extLst>
          </p:cNvPr>
          <p:cNvSpPr>
            <a:spLocks noGrp="1"/>
          </p:cNvSpPr>
          <p:nvPr>
            <p:ph sz="half" idx="1"/>
          </p:nvPr>
        </p:nvSpPr>
        <p:spPr>
          <a:xfrm>
            <a:off x="567561" y="2471881"/>
            <a:ext cx="11056877" cy="3838864"/>
          </a:xfrm>
        </p:spPr>
        <p:txBody>
          <a:bodyPr>
            <a:normAutofit/>
          </a:bodyPr>
          <a:lstStyle/>
          <a:p>
            <a:r>
              <a:rPr lang="en-US" sz="2400" dirty="0"/>
              <a:t>The one we want to focus on is an intra-application architectural pattern called </a:t>
            </a:r>
            <a:r>
              <a:rPr lang="en-US" sz="2400" b="1" i="1" dirty="0"/>
              <a:t>n-Tier Architecture</a:t>
            </a:r>
          </a:p>
          <a:p>
            <a:r>
              <a:rPr lang="en-US" sz="2400" dirty="0"/>
              <a:t>It’s called n-Tier since it can be as little or many layers as you like. In fact, there is good reason to split the three main layers (presentation, business logic, and data access) into many layers so that your layers don’t violate the </a:t>
            </a:r>
            <a:r>
              <a:rPr lang="en-US" sz="2400" b="1" i="1" dirty="0"/>
              <a:t>Single Responsibility Principle</a:t>
            </a:r>
            <a:r>
              <a:rPr lang="en-US" sz="2400" dirty="0"/>
              <a:t>.</a:t>
            </a:r>
          </a:p>
          <a:p>
            <a:r>
              <a:rPr lang="en-US" sz="2400" dirty="0"/>
              <a:t>Classes would be LEGO bricks, and the n-Tier layers would be the sub-assemblies that we build our structures from</a:t>
            </a:r>
          </a:p>
        </p:txBody>
      </p:sp>
    </p:spTree>
    <p:extLst>
      <p:ext uri="{BB962C8B-B14F-4D97-AF65-F5344CB8AC3E}">
        <p14:creationId xmlns:p14="http://schemas.microsoft.com/office/powerpoint/2010/main" val="353929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F28F6-63C5-5138-2595-921A9BCA76D2}"/>
              </a:ext>
            </a:extLst>
          </p:cNvPr>
          <p:cNvSpPr>
            <a:spLocks noGrp="1"/>
          </p:cNvSpPr>
          <p:nvPr>
            <p:ph type="title"/>
          </p:nvPr>
        </p:nvSpPr>
        <p:spPr/>
        <p:txBody>
          <a:bodyPr/>
          <a:lstStyle/>
          <a:p>
            <a:r>
              <a:rPr lang="en-US" dirty="0"/>
              <a:t>Fundamental Architectural Pattern</a:t>
            </a:r>
          </a:p>
        </p:txBody>
      </p:sp>
      <p:sp>
        <p:nvSpPr>
          <p:cNvPr id="5" name="Content Placeholder 6">
            <a:extLst>
              <a:ext uri="{FF2B5EF4-FFF2-40B4-BE49-F238E27FC236}">
                <a16:creationId xmlns:a16="http://schemas.microsoft.com/office/drawing/2014/main" id="{8ACB3EB2-436A-1EC7-DF16-20595313F5E2}"/>
              </a:ext>
            </a:extLst>
          </p:cNvPr>
          <p:cNvSpPr>
            <a:spLocks noGrp="1"/>
          </p:cNvSpPr>
          <p:nvPr>
            <p:ph sz="half" idx="1"/>
          </p:nvPr>
        </p:nvSpPr>
        <p:spPr>
          <a:xfrm>
            <a:off x="927677" y="2381586"/>
            <a:ext cx="10336645" cy="4273656"/>
          </a:xfrm>
        </p:spPr>
        <p:txBody>
          <a:bodyPr>
            <a:noAutofit/>
          </a:bodyPr>
          <a:lstStyle/>
          <a:p>
            <a:r>
              <a:rPr lang="en-US" b="1" dirty="0"/>
              <a:t>AmazonOrderProcessing.sln</a:t>
            </a:r>
            <a:endParaRPr lang="en-US" sz="1400" b="1" dirty="0"/>
          </a:p>
          <a:p>
            <a:pPr lvl="1"/>
            <a:r>
              <a:rPr lang="en-US" dirty="0" err="1"/>
              <a:t>Service.csproj</a:t>
            </a:r>
            <a:endParaRPr lang="en-US" dirty="0"/>
          </a:p>
          <a:p>
            <a:pPr lvl="1"/>
            <a:r>
              <a:rPr lang="en-US" dirty="0" err="1"/>
              <a:t>Domain.csproj</a:t>
            </a:r>
            <a:endParaRPr lang="en-US" dirty="0"/>
          </a:p>
          <a:p>
            <a:pPr lvl="1"/>
            <a:r>
              <a:rPr lang="en-US" dirty="0" err="1"/>
              <a:t>Domain.Tests.csproj</a:t>
            </a:r>
            <a:endParaRPr lang="en-US" dirty="0"/>
          </a:p>
          <a:p>
            <a:pPr lvl="1"/>
            <a:r>
              <a:rPr lang="en-US" dirty="0" err="1"/>
              <a:t>Infrastructure.csproj</a:t>
            </a:r>
            <a:endParaRPr lang="en-US" dirty="0"/>
          </a:p>
          <a:p>
            <a:pPr lvl="1"/>
            <a:r>
              <a:rPr lang="en-US" dirty="0" err="1"/>
              <a:t>Infrastructure.Tests.csproj</a:t>
            </a:r>
            <a:endParaRPr lang="en-US" sz="1400" dirty="0"/>
          </a:p>
          <a:p>
            <a:r>
              <a:rPr lang="en-US" b="1" dirty="0"/>
              <a:t>Presentation</a:t>
            </a:r>
            <a:r>
              <a:rPr lang="en-US" sz="1600" b="1" dirty="0"/>
              <a:t> </a:t>
            </a:r>
            <a:r>
              <a:rPr lang="en-US" sz="1600" dirty="0"/>
              <a:t>(</a:t>
            </a:r>
            <a:r>
              <a:rPr lang="en-US" sz="1600" dirty="0" err="1"/>
              <a:t>Service.csproj</a:t>
            </a:r>
            <a:r>
              <a:rPr lang="en-US" sz="1600" dirty="0"/>
              <a:t>): web service responsibilities should only be a call pass-through to the business logic layer.</a:t>
            </a:r>
          </a:p>
          <a:p>
            <a:r>
              <a:rPr lang="en-US" b="1" dirty="0"/>
              <a:t>Business Logic</a:t>
            </a:r>
            <a:r>
              <a:rPr lang="en-US" dirty="0"/>
              <a:t> </a:t>
            </a:r>
            <a:r>
              <a:rPr lang="en-US" sz="1600" dirty="0"/>
              <a:t>(</a:t>
            </a:r>
            <a:r>
              <a:rPr lang="en-US" sz="1600" dirty="0" err="1"/>
              <a:t>Domain.csproj</a:t>
            </a:r>
            <a:r>
              <a:rPr lang="en-US" sz="1600" dirty="0"/>
              <a:t>): all business logic including contracts (POCOs), interfaces, implementations, etc.</a:t>
            </a:r>
          </a:p>
          <a:p>
            <a:r>
              <a:rPr lang="en-US" b="1" dirty="0"/>
              <a:t>Data Access </a:t>
            </a:r>
            <a:r>
              <a:rPr lang="en-US" sz="1600" dirty="0"/>
              <a:t>(</a:t>
            </a:r>
            <a:r>
              <a:rPr lang="en-US" sz="1600" dirty="0" err="1"/>
              <a:t>Infrastructure.csproj</a:t>
            </a:r>
            <a:r>
              <a:rPr lang="en-US" sz="1600" dirty="0"/>
              <a:t>): is the only layer that is allowed to talk to external resources such as database and other services. If you are doing both, separate these into different layers.</a:t>
            </a:r>
          </a:p>
        </p:txBody>
      </p:sp>
    </p:spTree>
    <p:extLst>
      <p:ext uri="{BB962C8B-B14F-4D97-AF65-F5344CB8AC3E}">
        <p14:creationId xmlns:p14="http://schemas.microsoft.com/office/powerpoint/2010/main" val="1765567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F5F7-B959-0A3D-18C9-0704BE37A5BD}"/>
              </a:ext>
            </a:extLst>
          </p:cNvPr>
          <p:cNvSpPr>
            <a:spLocks noGrp="1"/>
          </p:cNvSpPr>
          <p:nvPr>
            <p:ph type="title"/>
          </p:nvPr>
        </p:nvSpPr>
        <p:spPr/>
        <p:txBody>
          <a:bodyPr/>
          <a:lstStyle/>
          <a:p>
            <a:r>
              <a:rPr lang="en-US" dirty="0"/>
              <a:t>Exercise 2: Architecture</a:t>
            </a:r>
          </a:p>
        </p:txBody>
      </p:sp>
      <p:sp>
        <p:nvSpPr>
          <p:cNvPr id="10" name="Text Placeholder 9">
            <a:extLst>
              <a:ext uri="{FF2B5EF4-FFF2-40B4-BE49-F238E27FC236}">
                <a16:creationId xmlns:a16="http://schemas.microsoft.com/office/drawing/2014/main" id="{DF01EE3B-DDDC-9D62-AC6C-8DA2FAC4807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7126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83FA7-98E1-BCD3-787A-EC69F9DA146D}"/>
              </a:ext>
            </a:extLst>
          </p:cNvPr>
          <p:cNvSpPr>
            <a:spLocks noGrp="1"/>
          </p:cNvSpPr>
          <p:nvPr>
            <p:ph type="title"/>
          </p:nvPr>
        </p:nvSpPr>
        <p:spPr/>
        <p:txBody>
          <a:bodyPr/>
          <a:lstStyle/>
          <a:p>
            <a:r>
              <a:rPr lang="en-US" dirty="0"/>
              <a:t>TODO: Agenda</a:t>
            </a:r>
          </a:p>
        </p:txBody>
      </p:sp>
      <p:sp>
        <p:nvSpPr>
          <p:cNvPr id="3" name="Content Placeholder 2">
            <a:extLst>
              <a:ext uri="{FF2B5EF4-FFF2-40B4-BE49-F238E27FC236}">
                <a16:creationId xmlns:a16="http://schemas.microsoft.com/office/drawing/2014/main" id="{D200B8A6-FADB-A39A-3CB7-9F782BEFBB72}"/>
              </a:ext>
            </a:extLst>
          </p:cNvPr>
          <p:cNvSpPr>
            <a:spLocks noGrp="1"/>
          </p:cNvSpPr>
          <p:nvPr>
            <p:ph idx="1"/>
          </p:nvPr>
        </p:nvSpPr>
        <p:spPr/>
        <p:txBody>
          <a:bodyPr>
            <a:normAutofit fontScale="25000" lnSpcReduction="20000"/>
          </a:bodyPr>
          <a:lstStyle/>
          <a:p>
            <a:r>
              <a:rPr lang="en-US" dirty="0"/>
              <a:t>15 minutes for setup, pulling down repo, etc.</a:t>
            </a:r>
          </a:p>
          <a:p>
            <a:endParaRPr lang="en-US" dirty="0"/>
          </a:p>
          <a:p>
            <a:r>
              <a:rPr lang="en-US" dirty="0"/>
              <a:t>15 minutes [See Below] </a:t>
            </a:r>
            <a:r>
              <a:rPr lang="en-US" dirty="0" err="1"/>
              <a:t>crasftsmanship</a:t>
            </a:r>
            <a:r>
              <a:rPr lang="en-US" dirty="0"/>
              <a:t> slides and our introductions</a:t>
            </a:r>
          </a:p>
          <a:p>
            <a:r>
              <a:rPr lang="en-US" dirty="0"/>
              <a:t>	Hussein starts</a:t>
            </a:r>
          </a:p>
          <a:p>
            <a:r>
              <a:rPr lang="en-US" dirty="0"/>
              <a:t>	Both do introductions</a:t>
            </a:r>
          </a:p>
          <a:p>
            <a:r>
              <a:rPr lang="en-US" dirty="0"/>
              <a:t>	Brian does poll and disclaimer</a:t>
            </a:r>
          </a:p>
          <a:p>
            <a:r>
              <a:rPr lang="en-US" dirty="0"/>
              <a:t>	Brian the </a:t>
            </a:r>
            <a:r>
              <a:rPr lang="en-US" dirty="0" err="1"/>
              <a:t>crasftsmandship</a:t>
            </a:r>
            <a:r>
              <a:rPr lang="en-US" dirty="0"/>
              <a:t> slides</a:t>
            </a:r>
          </a:p>
          <a:p>
            <a:r>
              <a:rPr lang="en-US" dirty="0"/>
              <a:t>	Brian does reads out the exercise slide, and kicks off the exercise</a:t>
            </a:r>
          </a:p>
          <a:p>
            <a:endParaRPr lang="en-US" dirty="0"/>
          </a:p>
          <a:p>
            <a:r>
              <a:rPr lang="en-US" dirty="0"/>
              <a:t>30 minutes [Both] craftsmanship exercises (discussion based)</a:t>
            </a:r>
          </a:p>
          <a:p>
            <a:endParaRPr lang="en-US" dirty="0"/>
          </a:p>
          <a:p>
            <a:r>
              <a:rPr lang="en-US" dirty="0"/>
              <a:t>15 minutes [Hussein] architecture slides</a:t>
            </a:r>
          </a:p>
          <a:p>
            <a:r>
              <a:rPr lang="en-US" dirty="0"/>
              <a:t>	Hussein does reads out the exercise slide, and kicks off the exercise</a:t>
            </a:r>
          </a:p>
          <a:p>
            <a:r>
              <a:rPr lang="en-US" dirty="0"/>
              <a:t>	</a:t>
            </a:r>
          </a:p>
          <a:p>
            <a:r>
              <a:rPr lang="en-US" dirty="0"/>
              <a:t>30 minutes [Both] architecture exercise</a:t>
            </a:r>
          </a:p>
          <a:p>
            <a:r>
              <a:rPr lang="en-US" dirty="0"/>
              <a:t>15 minutes [Hussein] Testing slides</a:t>
            </a:r>
          </a:p>
          <a:p>
            <a:r>
              <a:rPr lang="en-US" dirty="0"/>
              <a:t>	Hussein does reads out the exercise slide, and kicks off the exercise and take break</a:t>
            </a:r>
          </a:p>
          <a:p>
            <a:r>
              <a:rPr lang="en-US" dirty="0"/>
              <a:t>15 minutes Break</a:t>
            </a:r>
          </a:p>
          <a:p>
            <a:r>
              <a:rPr lang="en-US" dirty="0"/>
              <a:t>30 minute [Both] Testing exercise</a:t>
            </a:r>
          </a:p>
          <a:p>
            <a:r>
              <a:rPr lang="en-US" dirty="0"/>
              <a:t>15 minutes [Brian] Refactoring and </a:t>
            </a:r>
            <a:r>
              <a:rPr lang="en-US" dirty="0" err="1"/>
              <a:t>Reusibility</a:t>
            </a:r>
            <a:r>
              <a:rPr lang="en-US" dirty="0"/>
              <a:t> slides</a:t>
            </a:r>
          </a:p>
          <a:p>
            <a:r>
              <a:rPr lang="en-US" dirty="0"/>
              <a:t>	Brian does reads out the exercise slide, and kicks off the exercise</a:t>
            </a:r>
          </a:p>
          <a:p>
            <a:r>
              <a:rPr lang="en-US" dirty="0"/>
              <a:t>30 minutes [Both] Refactoring and </a:t>
            </a:r>
            <a:r>
              <a:rPr lang="en-US" dirty="0" err="1"/>
              <a:t>Reusibility</a:t>
            </a:r>
            <a:r>
              <a:rPr lang="en-US" dirty="0"/>
              <a:t> exercises</a:t>
            </a:r>
          </a:p>
          <a:p>
            <a:endParaRPr lang="en-US" dirty="0"/>
          </a:p>
          <a:p>
            <a:r>
              <a:rPr lang="en-US" dirty="0"/>
              <a:t>30 minutes [Brian, questions for Both] Closing, QA</a:t>
            </a:r>
          </a:p>
        </p:txBody>
      </p:sp>
    </p:spTree>
    <p:extLst>
      <p:ext uri="{BB962C8B-B14F-4D97-AF65-F5344CB8AC3E}">
        <p14:creationId xmlns:p14="http://schemas.microsoft.com/office/powerpoint/2010/main" val="2248984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39986-E8E6-B81E-CD42-7B1B1422323B}"/>
              </a:ext>
            </a:extLst>
          </p:cNvPr>
          <p:cNvSpPr>
            <a:spLocks noGrp="1"/>
          </p:cNvSpPr>
          <p:nvPr>
            <p:ph type="title"/>
          </p:nvPr>
        </p:nvSpPr>
        <p:spPr/>
        <p:txBody>
          <a:bodyPr/>
          <a:lstStyle/>
          <a:p>
            <a:r>
              <a:rPr lang="en-US" dirty="0"/>
              <a:t>Testing</a:t>
            </a:r>
          </a:p>
        </p:txBody>
      </p:sp>
      <p:sp>
        <p:nvSpPr>
          <p:cNvPr id="3" name="Content Placeholder 2">
            <a:extLst>
              <a:ext uri="{FF2B5EF4-FFF2-40B4-BE49-F238E27FC236}">
                <a16:creationId xmlns:a16="http://schemas.microsoft.com/office/drawing/2014/main" id="{C0D11910-4C35-1FFF-3555-D47E4FA0B623}"/>
              </a:ext>
            </a:extLst>
          </p:cNvPr>
          <p:cNvSpPr>
            <a:spLocks noGrp="1"/>
          </p:cNvSpPr>
          <p:nvPr>
            <p:ph idx="1"/>
          </p:nvPr>
        </p:nvSpPr>
        <p:spPr>
          <a:xfrm>
            <a:off x="716562" y="2437245"/>
            <a:ext cx="10602602" cy="3963556"/>
          </a:xfrm>
        </p:spPr>
        <p:txBody>
          <a:bodyPr>
            <a:noAutofit/>
          </a:bodyPr>
          <a:lstStyle/>
          <a:p>
            <a:r>
              <a:rPr lang="en-US" sz="2200" dirty="0"/>
              <a:t>In order to create unit and integration tests, your code must first be testable, therefore good application architecture and class design are essential.</a:t>
            </a:r>
          </a:p>
          <a:p>
            <a:r>
              <a:rPr lang="en-US" sz="2200" b="1" dirty="0"/>
              <a:t>Test Driven Development (TDD):</a:t>
            </a:r>
            <a:r>
              <a:rPr lang="en-US" sz="2200" dirty="0"/>
              <a:t> is a process of creating test cases for business requirements before you have the code fully developed. The simplest way of implementing TDD is a process known as </a:t>
            </a:r>
            <a:r>
              <a:rPr lang="en-US" sz="2200" b="1" i="1" dirty="0"/>
              <a:t>Red, Green, Refactor</a:t>
            </a:r>
            <a:r>
              <a:rPr lang="en-US" sz="2200" dirty="0"/>
              <a:t>. Write a test for code that fails, write the code to make the test pass, then refactor the code.</a:t>
            </a:r>
            <a:endParaRPr lang="en-US" sz="2200" b="1" i="1" dirty="0"/>
          </a:p>
          <a:p>
            <a:r>
              <a:rPr lang="en-US" sz="2200" dirty="0"/>
              <a:t>If you are new to testing start with TDD, then later you can switch to Test Eventual Development (TED) because you know how to write code that is testable.</a:t>
            </a:r>
          </a:p>
        </p:txBody>
      </p:sp>
    </p:spTree>
    <p:extLst>
      <p:ext uri="{BB962C8B-B14F-4D97-AF65-F5344CB8AC3E}">
        <p14:creationId xmlns:p14="http://schemas.microsoft.com/office/powerpoint/2010/main" val="1457343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0782E8C1-F5C7-2BF0-7E46-495ACCA4E3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8775" y="4526395"/>
            <a:ext cx="2943225" cy="2200275"/>
          </a:xfrm>
          <a:prstGeom prst="rect">
            <a:avLst/>
          </a:prstGeom>
        </p:spPr>
      </p:pic>
      <p:sp>
        <p:nvSpPr>
          <p:cNvPr id="2" name="Title 1">
            <a:extLst>
              <a:ext uri="{FF2B5EF4-FFF2-40B4-BE49-F238E27FC236}">
                <a16:creationId xmlns:a16="http://schemas.microsoft.com/office/drawing/2014/main" id="{955C9194-E110-D907-0C74-C6EAC9D9E22F}"/>
              </a:ext>
            </a:extLst>
          </p:cNvPr>
          <p:cNvSpPr>
            <a:spLocks noGrp="1"/>
          </p:cNvSpPr>
          <p:nvPr>
            <p:ph type="title"/>
          </p:nvPr>
        </p:nvSpPr>
        <p:spPr/>
        <p:txBody>
          <a:bodyPr/>
          <a:lstStyle/>
          <a:p>
            <a:r>
              <a:rPr lang="en-US" dirty="0"/>
              <a:t>Testing</a:t>
            </a:r>
          </a:p>
        </p:txBody>
      </p:sp>
      <p:sp>
        <p:nvSpPr>
          <p:cNvPr id="3" name="Content Placeholder 2">
            <a:extLst>
              <a:ext uri="{FF2B5EF4-FFF2-40B4-BE49-F238E27FC236}">
                <a16:creationId xmlns:a16="http://schemas.microsoft.com/office/drawing/2014/main" id="{2F53540C-2B7D-E727-5F7F-5EC2877C61B7}"/>
              </a:ext>
            </a:extLst>
          </p:cNvPr>
          <p:cNvSpPr>
            <a:spLocks noGrp="1"/>
          </p:cNvSpPr>
          <p:nvPr>
            <p:ph idx="1"/>
          </p:nvPr>
        </p:nvSpPr>
        <p:spPr>
          <a:xfrm>
            <a:off x="831273" y="2417617"/>
            <a:ext cx="9365671" cy="4094307"/>
          </a:xfrm>
        </p:spPr>
        <p:txBody>
          <a:bodyPr>
            <a:normAutofit/>
          </a:bodyPr>
          <a:lstStyle/>
          <a:p>
            <a:r>
              <a:rPr lang="en-US" sz="2000" dirty="0"/>
              <a:t>The most important part of the entire testing pyramid is the unit test (tests a single method/unit of work). They should test the happy path and any known un-happy paths.</a:t>
            </a:r>
          </a:p>
          <a:p>
            <a:r>
              <a:rPr lang="en-US" sz="2000" dirty="0"/>
              <a:t>If you have really good unit tests, I can guarantee that your integration tests will just work, since all you are doing is ensuring that you get the correct output given a certain input. </a:t>
            </a:r>
          </a:p>
          <a:p>
            <a:r>
              <a:rPr lang="en-US" sz="2000" dirty="0"/>
              <a:t>Unit and integration testing is critically important for refactoring, since you know the code works once done.</a:t>
            </a:r>
          </a:p>
          <a:p>
            <a:r>
              <a:rPr lang="en-US" sz="2000" dirty="0"/>
              <a:t>Quality is everyone’s responsibility, and certain things can only be tested in code</a:t>
            </a:r>
          </a:p>
        </p:txBody>
      </p:sp>
    </p:spTree>
    <p:extLst>
      <p:ext uri="{BB962C8B-B14F-4D97-AF65-F5344CB8AC3E}">
        <p14:creationId xmlns:p14="http://schemas.microsoft.com/office/powerpoint/2010/main" val="37879185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F5F7-B959-0A3D-18C9-0704BE37A5BD}"/>
              </a:ext>
            </a:extLst>
          </p:cNvPr>
          <p:cNvSpPr>
            <a:spLocks noGrp="1"/>
          </p:cNvSpPr>
          <p:nvPr>
            <p:ph type="title"/>
          </p:nvPr>
        </p:nvSpPr>
        <p:spPr/>
        <p:txBody>
          <a:bodyPr/>
          <a:lstStyle/>
          <a:p>
            <a:r>
              <a:rPr lang="en-US" dirty="0"/>
              <a:t>Exercise 3: Testing</a:t>
            </a:r>
          </a:p>
        </p:txBody>
      </p:sp>
      <p:sp>
        <p:nvSpPr>
          <p:cNvPr id="10" name="Text Placeholder 9">
            <a:extLst>
              <a:ext uri="{FF2B5EF4-FFF2-40B4-BE49-F238E27FC236}">
                <a16:creationId xmlns:a16="http://schemas.microsoft.com/office/drawing/2014/main" id="{DF01EE3B-DDDC-9D62-AC6C-8DA2FAC4807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435579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20C79-A039-DBA6-2639-375DF46250CE}"/>
              </a:ext>
            </a:extLst>
          </p:cNvPr>
          <p:cNvSpPr>
            <a:spLocks noGrp="1"/>
          </p:cNvSpPr>
          <p:nvPr>
            <p:ph type="title"/>
          </p:nvPr>
        </p:nvSpPr>
        <p:spPr/>
        <p:txBody>
          <a:bodyPr/>
          <a:lstStyle/>
          <a:p>
            <a:r>
              <a:rPr lang="en-US" dirty="0"/>
              <a:t>Refactoring</a:t>
            </a:r>
          </a:p>
        </p:txBody>
      </p:sp>
      <p:sp>
        <p:nvSpPr>
          <p:cNvPr id="3" name="Content Placeholder 2">
            <a:extLst>
              <a:ext uri="{FF2B5EF4-FFF2-40B4-BE49-F238E27FC236}">
                <a16:creationId xmlns:a16="http://schemas.microsoft.com/office/drawing/2014/main" id="{8AC9BB6F-9305-FC9C-E5C6-879E34F03012}"/>
              </a:ext>
            </a:extLst>
          </p:cNvPr>
          <p:cNvSpPr>
            <a:spLocks noGrp="1"/>
          </p:cNvSpPr>
          <p:nvPr>
            <p:ph idx="1"/>
          </p:nvPr>
        </p:nvSpPr>
        <p:spPr/>
        <p:txBody>
          <a:bodyPr>
            <a:normAutofit/>
          </a:bodyPr>
          <a:lstStyle/>
          <a:p>
            <a:r>
              <a:rPr lang="en-US" b="1" dirty="0"/>
              <a:t>refactor:</a:t>
            </a:r>
            <a:r>
              <a:rPr lang="en-US" dirty="0"/>
              <a:t> restructure (the source code of an application or piece of software) so as to improve operation without altering functionality</a:t>
            </a:r>
          </a:p>
          <a:p>
            <a:r>
              <a:rPr lang="en-US" dirty="0"/>
              <a:t>We all know about </a:t>
            </a:r>
            <a:r>
              <a:rPr lang="en-US" b="1" i="1" dirty="0"/>
              <a:t>technical debt </a:t>
            </a:r>
            <a:r>
              <a:rPr lang="en-US" dirty="0"/>
              <a:t>and how expensive it can be if we don’t pay it down. Refactoring is one way to solve this.</a:t>
            </a:r>
          </a:p>
          <a:p>
            <a:r>
              <a:rPr lang="en-US" dirty="0"/>
              <a:t>The most important thing to know is that: the less code you write, the less chance you have of screwing something up. So always strive to have the least code as possible.</a:t>
            </a:r>
          </a:p>
          <a:p>
            <a:r>
              <a:rPr lang="en-US" dirty="0"/>
              <a:t>Refactoring and testing is what allows us to adapt to changing business requirements quickly, because everything has its place.</a:t>
            </a:r>
          </a:p>
          <a:p>
            <a:endParaRPr lang="en-US" dirty="0"/>
          </a:p>
          <a:p>
            <a:endParaRPr lang="en-US" dirty="0"/>
          </a:p>
        </p:txBody>
      </p:sp>
    </p:spTree>
    <p:extLst>
      <p:ext uri="{BB962C8B-B14F-4D97-AF65-F5344CB8AC3E}">
        <p14:creationId xmlns:p14="http://schemas.microsoft.com/office/powerpoint/2010/main" val="188893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0CD14-9681-6C29-DB7E-907846454580}"/>
              </a:ext>
            </a:extLst>
          </p:cNvPr>
          <p:cNvSpPr>
            <a:spLocks noGrp="1"/>
          </p:cNvSpPr>
          <p:nvPr>
            <p:ph type="title"/>
          </p:nvPr>
        </p:nvSpPr>
        <p:spPr/>
        <p:txBody>
          <a:bodyPr/>
          <a:lstStyle/>
          <a:p>
            <a:r>
              <a:rPr lang="en-US" dirty="0"/>
              <a:t>Reusability</a:t>
            </a:r>
          </a:p>
        </p:txBody>
      </p:sp>
      <p:sp>
        <p:nvSpPr>
          <p:cNvPr id="3" name="Content Placeholder 2">
            <a:extLst>
              <a:ext uri="{FF2B5EF4-FFF2-40B4-BE49-F238E27FC236}">
                <a16:creationId xmlns:a16="http://schemas.microsoft.com/office/drawing/2014/main" id="{F4EF427D-1ABD-599A-BDFE-B807118EDFF3}"/>
              </a:ext>
            </a:extLst>
          </p:cNvPr>
          <p:cNvSpPr>
            <a:spLocks noGrp="1"/>
          </p:cNvSpPr>
          <p:nvPr>
            <p:ph idx="1"/>
          </p:nvPr>
        </p:nvSpPr>
        <p:spPr/>
        <p:txBody>
          <a:bodyPr>
            <a:normAutofit fontScale="77500" lnSpcReduction="20000"/>
          </a:bodyPr>
          <a:lstStyle/>
          <a:p>
            <a:r>
              <a:rPr lang="en-US" dirty="0"/>
              <a:t>If we follow all lessons that we learned up to this point (craftmanship, proper application architecture, testing, and refactoring) then we should have code that we can reuse in other applications, and we know it will just work (because its tested), and when it doesn’t, we improve the associated code and all applications benefit.</a:t>
            </a:r>
          </a:p>
          <a:p>
            <a:r>
              <a:rPr lang="en-US" sz="1800" dirty="0">
                <a:effectLst/>
                <a:ea typeface="Calibri" panose="020F0502020204030204" pitchFamily="34" charset="0"/>
                <a:cs typeface="Times New Roman" panose="02020603050405020304" pitchFamily="18" charset="0"/>
              </a:rPr>
              <a:t>Reusability eases the development process, because we can start new application with known good working code. This saves a lot of time and allows us to create new applications very quickly. This is how you become a rockstar on the team, because you can turn things around very quickly.</a:t>
            </a:r>
          </a:p>
          <a:p>
            <a:r>
              <a:rPr lang="en-US" sz="1800" dirty="0">
                <a:effectLst/>
                <a:ea typeface="Calibri" panose="020F0502020204030204" pitchFamily="34" charset="0"/>
                <a:cs typeface="Times New Roman" panose="02020603050405020304" pitchFamily="18" charset="0"/>
              </a:rPr>
              <a:t>Having tested reusable code along with good tested code within the </a:t>
            </a:r>
            <a:r>
              <a:rPr lang="en-US" dirty="0">
                <a:ea typeface="Calibri" panose="020F0502020204030204" pitchFamily="34" charset="0"/>
                <a:cs typeface="Times New Roman" panose="02020603050405020304" pitchFamily="18" charset="0"/>
              </a:rPr>
              <a:t>application, you can support large customer/user bases without a large support team. The reason is because you put in the work to make sure they can’t get into a bad state. As they say in the Army “the more you sweat in training, the less you bleed in battle.” This is how you avoid things such as death marches or having to be on call.</a:t>
            </a:r>
          </a:p>
          <a:p>
            <a:r>
              <a:rPr lang="en-US" sz="1800" dirty="0">
                <a:effectLst/>
                <a:ea typeface="Calibri" panose="020F0502020204030204" pitchFamily="34" charset="0"/>
                <a:cs typeface="Times New Roman" panose="02020603050405020304" pitchFamily="18" charset="0"/>
              </a:rPr>
              <a:t>If you spend the time and build a component the correct way once, wrap tests around it, and turn it into a NuGet package, then the effort spent will save 100-fold the time on future projects.</a:t>
            </a:r>
          </a:p>
          <a:p>
            <a:r>
              <a:rPr lang="en-US" sz="1800" dirty="0">
                <a:effectLst/>
                <a:ea typeface="Calibri" panose="020F0502020204030204" pitchFamily="34" charset="0"/>
                <a:cs typeface="Times New Roman" panose="02020603050405020304" pitchFamily="18" charset="0"/>
              </a:rPr>
              <a:t>Reusability is what separates a good dev from a great one</a:t>
            </a:r>
          </a:p>
          <a:p>
            <a:endParaRPr lang="en-US" dirty="0"/>
          </a:p>
          <a:p>
            <a:endParaRPr lang="en-US" dirty="0"/>
          </a:p>
        </p:txBody>
      </p:sp>
    </p:spTree>
    <p:extLst>
      <p:ext uri="{BB962C8B-B14F-4D97-AF65-F5344CB8AC3E}">
        <p14:creationId xmlns:p14="http://schemas.microsoft.com/office/powerpoint/2010/main" val="3539078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F5F7-B959-0A3D-18C9-0704BE37A5BD}"/>
              </a:ext>
            </a:extLst>
          </p:cNvPr>
          <p:cNvSpPr>
            <a:spLocks noGrp="1"/>
          </p:cNvSpPr>
          <p:nvPr>
            <p:ph type="title"/>
          </p:nvPr>
        </p:nvSpPr>
        <p:spPr/>
        <p:txBody>
          <a:bodyPr/>
          <a:lstStyle/>
          <a:p>
            <a:r>
              <a:rPr lang="en-US" dirty="0"/>
              <a:t>Exercise 4: Refactoring &amp; Reusability</a:t>
            </a:r>
          </a:p>
        </p:txBody>
      </p:sp>
      <p:sp>
        <p:nvSpPr>
          <p:cNvPr id="10" name="Text Placeholder 9">
            <a:extLst>
              <a:ext uri="{FF2B5EF4-FFF2-40B4-BE49-F238E27FC236}">
                <a16:creationId xmlns:a16="http://schemas.microsoft.com/office/drawing/2014/main" id="{DF01EE3B-DDDC-9D62-AC6C-8DA2FAC4807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44039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C5520-A824-67F3-E6AA-499FA12DEB25}"/>
              </a:ext>
            </a:extLst>
          </p:cNvPr>
          <p:cNvSpPr>
            <a:spLocks noGrp="1"/>
          </p:cNvSpPr>
          <p:nvPr>
            <p:ph type="title"/>
          </p:nvPr>
        </p:nvSpPr>
        <p:spPr/>
        <p:txBody>
          <a:bodyPr/>
          <a:lstStyle/>
          <a:p>
            <a:r>
              <a:rPr lang="en-US" dirty="0"/>
              <a:t>Agility</a:t>
            </a:r>
          </a:p>
        </p:txBody>
      </p:sp>
      <p:sp>
        <p:nvSpPr>
          <p:cNvPr id="3" name="Content Placeholder 2">
            <a:extLst>
              <a:ext uri="{FF2B5EF4-FFF2-40B4-BE49-F238E27FC236}">
                <a16:creationId xmlns:a16="http://schemas.microsoft.com/office/drawing/2014/main" id="{464FBE3B-E421-422E-D363-1CCE7D363010}"/>
              </a:ext>
            </a:extLst>
          </p:cNvPr>
          <p:cNvSpPr>
            <a:spLocks noGrp="1"/>
          </p:cNvSpPr>
          <p:nvPr>
            <p:ph idx="1"/>
          </p:nvPr>
        </p:nvSpPr>
        <p:spPr/>
        <p:txBody>
          <a:bodyPr>
            <a:normAutofit/>
          </a:bodyPr>
          <a:lstStyle/>
          <a:p>
            <a:pPr marL="342900" marR="0" lvl="0" indent="-342900">
              <a:lnSpc>
                <a:spcPct val="107000"/>
              </a:lnSpc>
              <a:spcBef>
                <a:spcPts val="0"/>
              </a:spcBef>
              <a:spcAft>
                <a:spcPts val="0"/>
              </a:spcAft>
              <a:buFont typeface="Symbol" panose="05050102010706020507" pitchFamily="18" charset="2"/>
              <a:buChar cha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ag</a:t>
            </a:r>
            <a:r>
              <a:rPr lang="en-US" b="1" dirty="0"/>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ile</a:t>
            </a:r>
            <a:r>
              <a:rPr lang="en-US" sz="1800" b="1"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a:effectLst/>
                <a:latin typeface="Calibri" panose="020F0502020204030204" pitchFamily="34" charset="0"/>
                <a:ea typeface="Calibri" panose="020F0502020204030204" pitchFamily="34" charset="0"/>
                <a:cs typeface="Times New Roman" panose="02020603050405020304" pitchFamily="18" charset="0"/>
              </a:rPr>
              <a:t> able to move quickly and easily</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You cannot do Agile with agility</a:t>
            </a:r>
          </a:p>
          <a:p>
            <a:pPr marL="342900" marR="0" lvl="0" indent="-342900">
              <a:lnSpc>
                <a:spcPct val="107000"/>
              </a:lnSpc>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You need good architecture, unit and integration testing, and reusability in order to truly be agile</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If you are always in a move fast mentality you won’t take the time to stop and do things the correct way, and in turn you will end up taking way or time during creation, maintenance, and support.</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Take your time and do things the correct way and then reuse it</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It will take time to build up a library of reusable code, but once you have it, you will be surprised how quick you can throw together a production quality app</a:t>
            </a:r>
          </a:p>
          <a:p>
            <a:endParaRPr lang="en-US" dirty="0"/>
          </a:p>
        </p:txBody>
      </p:sp>
    </p:spTree>
    <p:extLst>
      <p:ext uri="{BB962C8B-B14F-4D97-AF65-F5344CB8AC3E}">
        <p14:creationId xmlns:p14="http://schemas.microsoft.com/office/powerpoint/2010/main" val="202241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C35DB-3F3E-FDD0-3D1E-0C32F4DF4164}"/>
              </a:ext>
            </a:extLst>
          </p:cNvPr>
          <p:cNvSpPr>
            <a:spLocks noGrp="1"/>
          </p:cNvSpPr>
          <p:nvPr>
            <p:ph type="title"/>
          </p:nvPr>
        </p:nvSpPr>
        <p:spPr/>
        <p:txBody>
          <a:bodyPr/>
          <a:lstStyle/>
          <a:p>
            <a:r>
              <a:rPr lang="en-US" dirty="0"/>
              <a:t>Industry Best Practices</a:t>
            </a:r>
          </a:p>
        </p:txBody>
      </p:sp>
      <p:sp>
        <p:nvSpPr>
          <p:cNvPr id="3" name="Content Placeholder 2">
            <a:extLst>
              <a:ext uri="{FF2B5EF4-FFF2-40B4-BE49-F238E27FC236}">
                <a16:creationId xmlns:a16="http://schemas.microsoft.com/office/drawing/2014/main" id="{66946BA0-4747-6A96-3BCC-B2912A165AD0}"/>
              </a:ext>
            </a:extLst>
          </p:cNvPr>
          <p:cNvSpPr>
            <a:spLocks noGrp="1"/>
          </p:cNvSpPr>
          <p:nvPr>
            <p:ph idx="1"/>
          </p:nvPr>
        </p:nvSpPr>
        <p:spPr>
          <a:xfrm>
            <a:off x="755277" y="2405360"/>
            <a:ext cx="10681446" cy="4033540"/>
          </a:xfrm>
        </p:spPr>
        <p:txBody>
          <a:bodyPr>
            <a:normAutofit lnSpcReduction="10000"/>
          </a:bodyPr>
          <a:lstStyle/>
          <a:p>
            <a:r>
              <a:rPr lang="en-US" sz="1400" dirty="0">
                <a:effectLst/>
                <a:ea typeface="Calibri" panose="020F0502020204030204" pitchFamily="34" charset="0"/>
                <a:cs typeface="Times New Roman" panose="02020603050405020304" pitchFamily="18" charset="0"/>
              </a:rPr>
              <a:t>Use design patterns</a:t>
            </a:r>
          </a:p>
          <a:p>
            <a:r>
              <a:rPr lang="en-US" sz="1400" dirty="0">
                <a:effectLst/>
                <a:ea typeface="Calibri" panose="020F0502020204030204" pitchFamily="34" charset="0"/>
                <a:cs typeface="Times New Roman" panose="02020603050405020304" pitchFamily="18" charset="0"/>
              </a:rPr>
              <a:t>Use the following principles: Clean Code, SOLID, DRY, YAGNI</a:t>
            </a:r>
          </a:p>
          <a:p>
            <a:r>
              <a:rPr lang="en-US" sz="1400" dirty="0">
                <a:effectLst/>
                <a:ea typeface="Calibri" panose="020F0502020204030204" pitchFamily="34" charset="0"/>
                <a:cs typeface="Times New Roman" panose="02020603050405020304" pitchFamily="18" charset="0"/>
              </a:rPr>
              <a:t>Strive to make as much code reusable as possible and make it easily accessible (in NuGet feed, jar, wheel, gem, etc.)</a:t>
            </a:r>
          </a:p>
          <a:p>
            <a:r>
              <a:rPr lang="en-US" sz="1400" dirty="0">
                <a:effectLst/>
                <a:ea typeface="Calibri" panose="020F0502020204030204" pitchFamily="34" charset="0"/>
                <a:cs typeface="Times New Roman" panose="02020603050405020304" pitchFamily="18" charset="0"/>
              </a:rPr>
              <a:t>Use logging and do so sparingl</a:t>
            </a:r>
            <a:r>
              <a:rPr lang="en-US" sz="1400" dirty="0">
                <a:ea typeface="Calibri" panose="020F0502020204030204" pitchFamily="34" charset="0"/>
                <a:cs typeface="Times New Roman" panose="02020603050405020304" pitchFamily="18" charset="0"/>
              </a:rPr>
              <a:t>y</a:t>
            </a:r>
          </a:p>
          <a:p>
            <a:r>
              <a:rPr lang="en-US" sz="1400" dirty="0">
                <a:ea typeface="Calibri" panose="020F0502020204030204" pitchFamily="34" charset="0"/>
                <a:cs typeface="Times New Roman" panose="02020603050405020304" pitchFamily="18" charset="0"/>
              </a:rPr>
              <a:t>Use a tool like ReSharper and take its recommendations unless they inhibit readability or understandability</a:t>
            </a:r>
          </a:p>
          <a:p>
            <a:r>
              <a:rPr lang="en-US" sz="1400" dirty="0">
                <a:ea typeface="Calibri" panose="020F0502020204030204" pitchFamily="34" charset="0"/>
                <a:cs typeface="Times New Roman" panose="02020603050405020304" pitchFamily="18" charset="0"/>
              </a:rPr>
              <a:t>Understand problems outside of context, then put the solution back in the context. This applies to new or unknown things.</a:t>
            </a:r>
          </a:p>
          <a:p>
            <a:pPr lvl="1"/>
            <a:r>
              <a:rPr lang="en-US" sz="1400" dirty="0">
                <a:ea typeface="Calibri" panose="020F0502020204030204" pitchFamily="34" charset="0"/>
                <a:cs typeface="Times New Roman" panose="02020603050405020304" pitchFamily="18" charset="0"/>
              </a:rPr>
              <a:t>Say your web app needs to add new </a:t>
            </a:r>
            <a:r>
              <a:rPr lang="en-US" sz="1400" dirty="0">
                <a:effectLst/>
                <a:ea typeface="Calibri" panose="020F0502020204030204" pitchFamily="34" charset="0"/>
                <a:cs typeface="Times New Roman" panose="02020603050405020304" pitchFamily="18" charset="0"/>
              </a:rPr>
              <a:t>OCR functionality, that you haven’t used before. Create a simple console app (throw away applications) or LINQPad script to learn the library, and how to use it. Then refactor the code into something that is reusable, create a NuGet package for it, then use the package in your application. Now you have something that works, and you aren’t wasting time waiting for the web app to start while you are learning the library.</a:t>
            </a:r>
          </a:p>
          <a:p>
            <a:r>
              <a:rPr lang="en-US" sz="1400" dirty="0">
                <a:ea typeface="Calibri" panose="020F0502020204030204" pitchFamily="34" charset="0"/>
                <a:cs typeface="Times New Roman" panose="02020603050405020304" pitchFamily="18" charset="0"/>
              </a:rPr>
              <a:t>Look at the source code for your favorite libraries and steal things that you like. “good artists copy; great artists steal” – Pablo Picasso</a:t>
            </a:r>
          </a:p>
          <a:p>
            <a:r>
              <a:rPr lang="en-US" sz="1400" dirty="0">
                <a:ea typeface="Calibri" panose="020F0502020204030204" pitchFamily="34" charset="0"/>
                <a:cs typeface="Times New Roman" panose="02020603050405020304" pitchFamily="18" charset="0"/>
              </a:rPr>
              <a:t>DRY: Once you write or copy the same code more than twice, turn it into a package and reuse it.</a:t>
            </a:r>
            <a:endParaRPr lang="en-US" sz="1400" dirty="0">
              <a:effectLst/>
              <a:ea typeface="Calibri" panose="020F0502020204030204" pitchFamily="34" charset="0"/>
              <a:cs typeface="Times New Roman" panose="02020603050405020304" pitchFamily="18" charset="0"/>
            </a:endParaRPr>
          </a:p>
          <a:p>
            <a:endParaRPr lang="en-US" sz="1400" dirty="0"/>
          </a:p>
        </p:txBody>
      </p:sp>
    </p:spTree>
    <p:extLst>
      <p:ext uri="{BB962C8B-B14F-4D97-AF65-F5344CB8AC3E}">
        <p14:creationId xmlns:p14="http://schemas.microsoft.com/office/powerpoint/2010/main" val="765053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5C357-3228-C90B-4FF2-39D6C196C82E}"/>
              </a:ext>
            </a:extLst>
          </p:cNvPr>
          <p:cNvSpPr>
            <a:spLocks noGrp="1"/>
          </p:cNvSpPr>
          <p:nvPr>
            <p:ph type="title"/>
          </p:nvPr>
        </p:nvSpPr>
        <p:spPr/>
        <p:txBody>
          <a:bodyPr/>
          <a:lstStyle/>
          <a:p>
            <a:r>
              <a:rPr lang="en-US" dirty="0"/>
              <a:t>Pro Tips</a:t>
            </a:r>
          </a:p>
        </p:txBody>
      </p:sp>
      <p:sp>
        <p:nvSpPr>
          <p:cNvPr id="3" name="Content Placeholder 2">
            <a:extLst>
              <a:ext uri="{FF2B5EF4-FFF2-40B4-BE49-F238E27FC236}">
                <a16:creationId xmlns:a16="http://schemas.microsoft.com/office/drawing/2014/main" id="{2D540896-10EB-AF5E-A4EE-49E331FE189B}"/>
              </a:ext>
            </a:extLst>
          </p:cNvPr>
          <p:cNvSpPr>
            <a:spLocks noGrp="1"/>
          </p:cNvSpPr>
          <p:nvPr>
            <p:ph idx="1"/>
          </p:nvPr>
        </p:nvSpPr>
        <p:spPr>
          <a:xfrm>
            <a:off x="885452" y="2590800"/>
            <a:ext cx="10421096" cy="3841750"/>
          </a:xfrm>
        </p:spPr>
        <p:txBody>
          <a:bodyPr>
            <a:normAutofit/>
          </a:bodyPr>
          <a:lstStyle/>
          <a:p>
            <a:r>
              <a:rPr lang="en-US" sz="2800" dirty="0"/>
              <a:t>Focus on doing things the right way, even if it adds a little more time.</a:t>
            </a:r>
          </a:p>
          <a:p>
            <a:r>
              <a:rPr lang="en-US" sz="2800" dirty="0"/>
              <a:t>Doing things right means things will fall into line.</a:t>
            </a:r>
          </a:p>
          <a:p>
            <a:r>
              <a:rPr lang="en-US" sz="2800" dirty="0"/>
              <a:t>Don’t care about performance until it becomes an issue.</a:t>
            </a:r>
          </a:p>
          <a:p>
            <a:r>
              <a:rPr lang="en-US" sz="2800" dirty="0"/>
              <a:t>Try never to be clever and prefer explicit over implicit.</a:t>
            </a:r>
          </a:p>
          <a:p>
            <a:r>
              <a:rPr lang="en-US" sz="2800" dirty="0"/>
              <a:t>Always refactor as you go along.</a:t>
            </a:r>
          </a:p>
        </p:txBody>
      </p:sp>
    </p:spTree>
    <p:extLst>
      <p:ext uri="{BB962C8B-B14F-4D97-AF65-F5344CB8AC3E}">
        <p14:creationId xmlns:p14="http://schemas.microsoft.com/office/powerpoint/2010/main" val="142494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72ED0-B0C8-17CB-3218-6B110D24B43F}"/>
              </a:ext>
            </a:extLst>
          </p:cNvPr>
          <p:cNvSpPr>
            <a:spLocks noGrp="1"/>
          </p:cNvSpPr>
          <p:nvPr>
            <p:ph type="title"/>
          </p:nvPr>
        </p:nvSpPr>
        <p:spPr/>
        <p:txBody>
          <a:bodyPr/>
          <a:lstStyle/>
          <a:p>
            <a:r>
              <a:rPr lang="en-US" dirty="0"/>
              <a:t>Pro Tips</a:t>
            </a:r>
          </a:p>
        </p:txBody>
      </p:sp>
      <p:sp>
        <p:nvSpPr>
          <p:cNvPr id="3" name="Content Placeholder 2">
            <a:extLst>
              <a:ext uri="{FF2B5EF4-FFF2-40B4-BE49-F238E27FC236}">
                <a16:creationId xmlns:a16="http://schemas.microsoft.com/office/drawing/2014/main" id="{7B86E359-9975-F2EA-8073-988369157697}"/>
              </a:ext>
            </a:extLst>
          </p:cNvPr>
          <p:cNvSpPr>
            <a:spLocks noGrp="1"/>
          </p:cNvSpPr>
          <p:nvPr>
            <p:ph sz="half" idx="1"/>
          </p:nvPr>
        </p:nvSpPr>
        <p:spPr/>
        <p:txBody>
          <a:bodyPr>
            <a:noAutofit/>
          </a:bodyPr>
          <a:lstStyle/>
          <a:p>
            <a:r>
              <a:rPr lang="en-US" sz="1300" dirty="0">
                <a:effectLst/>
                <a:ea typeface="Calibri" panose="020F0502020204030204" pitchFamily="34" charset="0"/>
                <a:cs typeface="Times New Roman" panose="02020603050405020304" pitchFamily="18" charset="0"/>
              </a:rPr>
              <a:t>Don’t care about performance until it becomes an issue. I first aim to do things correct and most of the time I don’t have performance issues, and when I do, they are easily isolated, so I can detect, test, and fix them, without breaking anything else.</a:t>
            </a:r>
          </a:p>
          <a:p>
            <a:r>
              <a:rPr lang="en-US" sz="1300" dirty="0">
                <a:effectLst/>
                <a:ea typeface="Calibri" panose="020F0502020204030204" pitchFamily="34" charset="0"/>
                <a:cs typeface="Times New Roman" panose="02020603050405020304" pitchFamily="18" charset="0"/>
              </a:rPr>
              <a:t>Be Consistent.</a:t>
            </a:r>
          </a:p>
          <a:p>
            <a:pPr lvl="1"/>
            <a:r>
              <a:rPr lang="en-US" sz="1100" dirty="0">
                <a:effectLst/>
                <a:ea typeface="Calibri" panose="020F0502020204030204" pitchFamily="34" charset="0"/>
                <a:cs typeface="Times New Roman" panose="02020603050405020304" pitchFamily="18" charset="0"/>
              </a:rPr>
              <a:t>Most of the time it is more important to be consistent then it is to always be doings things correctly. Otherwise, it is hard for others since they must work with several different patterns. You can always refactor all the code into the correct pattern</a:t>
            </a:r>
          </a:p>
          <a:p>
            <a:pPr lvl="1"/>
            <a:r>
              <a:rPr lang="en-US" sz="1300" dirty="0">
                <a:effectLst/>
                <a:ea typeface="Calibri" panose="020F0502020204030204" pitchFamily="34" charset="0"/>
                <a:cs typeface="Times New Roman" panose="02020603050405020304" pitchFamily="18" charset="0"/>
              </a:rPr>
              <a:t>Follow patterns already established in the code or refactor, even if 10+ years old (issues trying to mix old and new without proper refactoring)</a:t>
            </a:r>
          </a:p>
          <a:p>
            <a:pPr marL="57150" indent="0">
              <a:lnSpc>
                <a:spcPct val="107000"/>
              </a:lnSpc>
              <a:spcBef>
                <a:spcPts val="0"/>
              </a:spcBef>
              <a:buNone/>
            </a:pPr>
            <a:endParaRPr lang="en-US" sz="1500" dirty="0">
              <a:effectLst/>
              <a:ea typeface="Calibri" panose="020F0502020204030204" pitchFamily="34"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586F8671-5D53-FC1F-9EA0-7596B5CCC66F}"/>
              </a:ext>
            </a:extLst>
          </p:cNvPr>
          <p:cNvSpPr>
            <a:spLocks noGrp="1"/>
          </p:cNvSpPr>
          <p:nvPr>
            <p:ph sz="half" idx="2"/>
          </p:nvPr>
        </p:nvSpPr>
        <p:spPr/>
        <p:txBody>
          <a:bodyPr>
            <a:normAutofit lnSpcReduction="10000"/>
          </a:bodyPr>
          <a:lstStyle/>
          <a:p>
            <a:r>
              <a:rPr lang="en-US" sz="1300" dirty="0">
                <a:effectLst/>
                <a:ea typeface="Calibri" panose="020F0502020204030204" pitchFamily="34" charset="0"/>
                <a:cs typeface="Times New Roman" panose="02020603050405020304" pitchFamily="18" charset="0"/>
              </a:rPr>
              <a:t>Never write apps larger than what you can completely rewrite within a week. This is very important for refactoring. You need to be able to completely refactor the application within a day or two in order to accommodate new requirements. I try never to make it larger than what I can do within a single day. This way I can keep things correct more often.</a:t>
            </a:r>
          </a:p>
          <a:p>
            <a:r>
              <a:rPr lang="en-US" sz="1300" dirty="0">
                <a:effectLst/>
                <a:ea typeface="Calibri" panose="020F0502020204030204" pitchFamily="34" charset="0"/>
                <a:cs typeface="Times New Roman" panose="02020603050405020304" pitchFamily="18" charset="0"/>
              </a:rPr>
              <a:t>Try not to be clever, prefer explicit over implicit. If you look at my code, it is so easy to read and follow that even someone that knows nothing about software can read it and understand what it is doing.</a:t>
            </a:r>
          </a:p>
          <a:p>
            <a:r>
              <a:rPr lang="en-US" sz="1300" dirty="0">
                <a:effectLst/>
                <a:ea typeface="Calibri" panose="020F0502020204030204" pitchFamily="34" charset="0"/>
                <a:cs typeface="Times New Roman" panose="02020603050405020304" pitchFamily="18" charset="0"/>
              </a:rPr>
              <a:t>Do the right thing, even if it adds a little bit more time (I can't even begin to tell you how many times this has saved me and made my life easier). It is easier to ask for forgiveness than permission.</a:t>
            </a:r>
          </a:p>
          <a:p>
            <a:endParaRPr lang="en-US" dirty="0"/>
          </a:p>
        </p:txBody>
      </p:sp>
    </p:spTree>
    <p:extLst>
      <p:ext uri="{BB962C8B-B14F-4D97-AF65-F5344CB8AC3E}">
        <p14:creationId xmlns:p14="http://schemas.microsoft.com/office/powerpoint/2010/main" val="95654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08276-46E9-1B89-E5EC-0CE6E27CDE83}"/>
              </a:ext>
            </a:extLst>
          </p:cNvPr>
          <p:cNvSpPr>
            <a:spLocks noGrp="1"/>
          </p:cNvSpPr>
          <p:nvPr>
            <p:ph type="title"/>
          </p:nvPr>
        </p:nvSpPr>
        <p:spPr/>
        <p:txBody>
          <a:bodyPr/>
          <a:lstStyle/>
          <a:p>
            <a:r>
              <a:rPr lang="en-US" dirty="0">
                <a:latin typeface="Futura LT Pro Book"/>
              </a:rPr>
              <a:t>About Us – Hussein Farran</a:t>
            </a:r>
            <a:endParaRPr lang="en-US" dirty="0"/>
          </a:p>
        </p:txBody>
      </p:sp>
      <p:sp>
        <p:nvSpPr>
          <p:cNvPr id="3" name="Content Placeholder 2">
            <a:extLst>
              <a:ext uri="{FF2B5EF4-FFF2-40B4-BE49-F238E27FC236}">
                <a16:creationId xmlns:a16="http://schemas.microsoft.com/office/drawing/2014/main" id="{2ADDA6A8-7D0C-094D-A9BD-9BC029D2AD54}"/>
              </a:ext>
            </a:extLst>
          </p:cNvPr>
          <p:cNvSpPr>
            <a:spLocks noGrp="1"/>
          </p:cNvSpPr>
          <p:nvPr>
            <p:ph sz="half" idx="1"/>
          </p:nvPr>
        </p:nvSpPr>
        <p:spPr/>
        <p:txBody>
          <a:bodyPr>
            <a:normAutofit/>
          </a:bodyPr>
          <a:lstStyle/>
          <a:p>
            <a:r>
              <a:rPr lang="en-US" dirty="0"/>
              <a:t>Cloud Software Developer</a:t>
            </a:r>
          </a:p>
        </p:txBody>
      </p:sp>
      <p:sp>
        <p:nvSpPr>
          <p:cNvPr id="4" name="Content Placeholder 3">
            <a:extLst>
              <a:ext uri="{FF2B5EF4-FFF2-40B4-BE49-F238E27FC236}">
                <a16:creationId xmlns:a16="http://schemas.microsoft.com/office/drawing/2014/main" id="{81655E16-3D6A-AF88-C978-774654137CB1}"/>
              </a:ext>
            </a:extLst>
          </p:cNvPr>
          <p:cNvSpPr>
            <a:spLocks noGrp="1"/>
          </p:cNvSpPr>
          <p:nvPr>
            <p:ph sz="half" idx="2"/>
          </p:nvPr>
        </p:nvSpPr>
        <p:spPr/>
        <p:txBody>
          <a:bodyPr>
            <a:normAutofit/>
          </a:bodyPr>
          <a:lstStyle/>
          <a:p>
            <a:r>
              <a:rPr lang="en-US" dirty="0"/>
              <a:t>Professional developer for 7 years focusing on .NET and cloud.</a:t>
            </a:r>
          </a:p>
          <a:p>
            <a:endParaRPr lang="en-US" dirty="0"/>
          </a:p>
        </p:txBody>
      </p:sp>
      <p:pic>
        <p:nvPicPr>
          <p:cNvPr id="1026" name="Picture 2" descr="Lippert Components® Announces Rebrand: New Name, Logo and Brand Identity |  Lippert">
            <a:extLst>
              <a:ext uri="{FF2B5EF4-FFF2-40B4-BE49-F238E27FC236}">
                <a16:creationId xmlns:a16="http://schemas.microsoft.com/office/drawing/2014/main" id="{ED00BFBB-1042-2C32-071D-8E252B59B2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768" y="3962842"/>
            <a:ext cx="4983892" cy="697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1541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34708-894B-98BE-F1B2-1C3EB7FBAF9B}"/>
              </a:ext>
            </a:extLst>
          </p:cNvPr>
          <p:cNvSpPr>
            <a:spLocks noGrp="1"/>
          </p:cNvSpPr>
          <p:nvPr>
            <p:ph type="title"/>
          </p:nvPr>
        </p:nvSpPr>
        <p:spPr/>
        <p:txBody>
          <a:bodyPr/>
          <a:lstStyle/>
          <a:p>
            <a:r>
              <a:rPr lang="en-US" dirty="0"/>
              <a:t>More Pro Tips</a:t>
            </a:r>
          </a:p>
        </p:txBody>
      </p:sp>
      <p:sp>
        <p:nvSpPr>
          <p:cNvPr id="3" name="Content Placeholder 2">
            <a:extLst>
              <a:ext uri="{FF2B5EF4-FFF2-40B4-BE49-F238E27FC236}">
                <a16:creationId xmlns:a16="http://schemas.microsoft.com/office/drawing/2014/main" id="{1DE8E93E-5046-9EDA-DB98-886C92BB7D7C}"/>
              </a:ext>
            </a:extLst>
          </p:cNvPr>
          <p:cNvSpPr>
            <a:spLocks noGrp="1"/>
          </p:cNvSpPr>
          <p:nvPr>
            <p:ph sz="half" idx="1"/>
          </p:nvPr>
        </p:nvSpPr>
        <p:spPr/>
        <p:txBody>
          <a:bodyPr>
            <a:normAutofit/>
          </a:bodyPr>
          <a:lstStyle/>
          <a:p>
            <a:r>
              <a:rPr lang="en-US" sz="1800" dirty="0"/>
              <a:t>I prefer Fakes to Mocks, since I have seen a lot of time people end up mocking out the code then are trying to test, instead of just dependencies. </a:t>
            </a:r>
            <a:r>
              <a:rPr lang="en-US" dirty="0"/>
              <a:t>Also, a lot of time creating Fakes means you have alternative interface implementations that you can reuse for other things, which you can’t do with mocks.</a:t>
            </a:r>
          </a:p>
          <a:p>
            <a:endParaRPr lang="en-US" sz="1800" dirty="0"/>
          </a:p>
        </p:txBody>
      </p:sp>
      <p:sp>
        <p:nvSpPr>
          <p:cNvPr id="4" name="Content Placeholder 3">
            <a:extLst>
              <a:ext uri="{FF2B5EF4-FFF2-40B4-BE49-F238E27FC236}">
                <a16:creationId xmlns:a16="http://schemas.microsoft.com/office/drawing/2014/main" id="{DC36CD2F-A9C7-D923-2BEB-3A667D08A283}"/>
              </a:ext>
            </a:extLst>
          </p:cNvPr>
          <p:cNvSpPr>
            <a:spLocks noGrp="1"/>
          </p:cNvSpPr>
          <p:nvPr>
            <p:ph sz="half" idx="2"/>
          </p:nvPr>
        </p:nvSpPr>
        <p:spPr/>
        <p:txBody>
          <a:bodyPr>
            <a:normAutofit/>
          </a:bodyPr>
          <a:lstStyle/>
          <a:p>
            <a:r>
              <a:rPr lang="en-US" dirty="0"/>
              <a:t>Refactoring</a:t>
            </a:r>
          </a:p>
          <a:p>
            <a:pPr lvl="1"/>
            <a:r>
              <a:rPr lang="en-US" dirty="0"/>
              <a:t>Never turn one-time use code into production code, without refactoring to a correct state</a:t>
            </a:r>
          </a:p>
          <a:p>
            <a:pPr lvl="1"/>
            <a:r>
              <a:rPr lang="en-US" dirty="0"/>
              <a:t>Always refactor as things are changing to keep the code in the best shape possible (sometimes this means rewriting the entire application).</a:t>
            </a:r>
          </a:p>
          <a:p>
            <a:endParaRPr lang="en-US" dirty="0"/>
          </a:p>
          <a:p>
            <a:endParaRPr lang="en-US" sz="1800" dirty="0"/>
          </a:p>
        </p:txBody>
      </p:sp>
    </p:spTree>
    <p:extLst>
      <p:ext uri="{BB962C8B-B14F-4D97-AF65-F5344CB8AC3E}">
        <p14:creationId xmlns:p14="http://schemas.microsoft.com/office/powerpoint/2010/main" val="320337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088C71-690E-B2AC-15EC-F1CA296E9747}"/>
              </a:ext>
            </a:extLst>
          </p:cNvPr>
          <p:cNvSpPr>
            <a:spLocks noGrp="1"/>
          </p:cNvSpPr>
          <p:nvPr>
            <p:ph type="title"/>
          </p:nvPr>
        </p:nvSpPr>
        <p:spPr/>
        <p:txBody>
          <a:bodyPr/>
          <a:lstStyle/>
          <a:p>
            <a:r>
              <a:rPr lang="en-US" dirty="0"/>
              <a:t>Where to Next?</a:t>
            </a:r>
          </a:p>
        </p:txBody>
      </p:sp>
      <p:pic>
        <p:nvPicPr>
          <p:cNvPr id="11" name="Content Placeholder 10" descr="Text&#10;&#10;Description automatically generated with medium confidence">
            <a:extLst>
              <a:ext uri="{FF2B5EF4-FFF2-40B4-BE49-F238E27FC236}">
                <a16:creationId xmlns:a16="http://schemas.microsoft.com/office/drawing/2014/main" id="{A50BB269-2E98-3EEE-3BB4-4D05AB5145C9}"/>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360885" y="2603500"/>
            <a:ext cx="2721135" cy="3416300"/>
          </a:xfrm>
        </p:spPr>
      </p:pic>
      <p:pic>
        <p:nvPicPr>
          <p:cNvPr id="13" name="Content Placeholder 12" descr="Graphical user interface&#10;&#10;Description automatically generated with low confidence">
            <a:extLst>
              <a:ext uri="{FF2B5EF4-FFF2-40B4-BE49-F238E27FC236}">
                <a16:creationId xmlns:a16="http://schemas.microsoft.com/office/drawing/2014/main" id="{1FB59A28-B89B-B320-B3D9-77761718AC29}"/>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9191937" y="2603500"/>
            <a:ext cx="2655047" cy="3416300"/>
          </a:xfrm>
        </p:spPr>
      </p:pic>
      <p:sp>
        <p:nvSpPr>
          <p:cNvPr id="14" name="TextBox 13">
            <a:extLst>
              <a:ext uri="{FF2B5EF4-FFF2-40B4-BE49-F238E27FC236}">
                <a16:creationId xmlns:a16="http://schemas.microsoft.com/office/drawing/2014/main" id="{FF17AC29-45F7-ACCA-C867-EB8E02256892}"/>
              </a:ext>
            </a:extLst>
          </p:cNvPr>
          <p:cNvSpPr txBox="1"/>
          <p:nvPr/>
        </p:nvSpPr>
        <p:spPr>
          <a:xfrm>
            <a:off x="345016" y="2452425"/>
            <a:ext cx="5905952" cy="3730573"/>
          </a:xfrm>
          <a:prstGeom prst="rect">
            <a:avLst/>
          </a:prstGeom>
          <a:noFill/>
        </p:spPr>
        <p:txBody>
          <a:bodyPr wrap="square" rtlCol="0">
            <a:spAutoFit/>
          </a:bodyPr>
          <a:lstStyle/>
          <a:p>
            <a:pPr marL="342900" marR="0" lvl="0" indent="-342900">
              <a:lnSpc>
                <a:spcPct val="107000"/>
              </a:lnSpc>
              <a:spcBef>
                <a:spcPts val="0"/>
              </a:spcBef>
              <a:spcAft>
                <a:spcPts val="0"/>
              </a:spcAft>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Read </a:t>
            </a:r>
            <a:r>
              <a:rPr lang="en-US" sz="1600" b="1" dirty="0">
                <a:latin typeface="Calibri" panose="020F0502020204030204" pitchFamily="34" charset="0"/>
                <a:ea typeface="Calibri" panose="020F0502020204030204" pitchFamily="34" charset="0"/>
                <a:cs typeface="Times New Roman" panose="02020603050405020304" pitchFamily="18" charset="0"/>
              </a:rPr>
              <a:t>The </a:t>
            </a:r>
            <a:r>
              <a:rPr lang="en-US" sz="1600" b="1" dirty="0">
                <a:effectLst/>
                <a:latin typeface="Calibri" panose="020F0502020204030204" pitchFamily="34" charset="0"/>
                <a:ea typeface="Calibri" panose="020F0502020204030204" pitchFamily="34" charset="0"/>
                <a:cs typeface="Times New Roman" panose="02020603050405020304" pitchFamily="18" charset="0"/>
              </a:rPr>
              <a:t>Pragmatic Programmer </a:t>
            </a:r>
            <a:r>
              <a:rPr lang="en-US" sz="1600" dirty="0">
                <a:effectLst/>
                <a:latin typeface="Calibri" panose="020F0502020204030204" pitchFamily="34" charset="0"/>
                <a:ea typeface="Calibri" panose="020F0502020204030204" pitchFamily="34" charset="0"/>
                <a:cs typeface="Times New Roman" panose="02020603050405020304" pitchFamily="18" charset="0"/>
              </a:rPr>
              <a:t>and </a:t>
            </a:r>
            <a:r>
              <a:rPr lang="en-US" sz="1600" b="1" dirty="0">
                <a:effectLst/>
                <a:latin typeface="Calibri" panose="020F0502020204030204" pitchFamily="34" charset="0"/>
                <a:ea typeface="Calibri" panose="020F0502020204030204" pitchFamily="34" charset="0"/>
                <a:cs typeface="Times New Roman" panose="02020603050405020304" pitchFamily="18" charset="0"/>
              </a:rPr>
              <a:t>Clean Code</a:t>
            </a:r>
            <a:r>
              <a:rPr lang="en-US" sz="1600" dirty="0">
                <a:effectLst/>
                <a:latin typeface="Calibri" panose="020F0502020204030204" pitchFamily="34" charset="0"/>
                <a:ea typeface="Calibri" panose="020F0502020204030204" pitchFamily="34" charset="0"/>
                <a:cs typeface="Times New Roman" panose="02020603050405020304" pitchFamily="18" charset="0"/>
              </a:rPr>
              <a:t>.</a:t>
            </a:r>
          </a:p>
          <a:p>
            <a:pPr marL="342900" indent="-342900">
              <a:lnSpc>
                <a:spcPct val="107000"/>
              </a:lnSpc>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Download </a:t>
            </a:r>
            <a:r>
              <a:rPr lang="en-US" sz="1600" dirty="0">
                <a:latin typeface="Calibri" panose="020F0502020204030204" pitchFamily="34" charset="0"/>
                <a:ea typeface="Calibri" panose="020F0502020204030204" pitchFamily="34" charset="0"/>
                <a:cs typeface="Times New Roman" panose="02020603050405020304" pitchFamily="18" charset="0"/>
              </a:rPr>
              <a:t>LINQ</a:t>
            </a:r>
            <a:r>
              <a:rPr lang="en-US" sz="1600" dirty="0">
                <a:effectLst/>
                <a:latin typeface="Calibri" panose="020F0502020204030204" pitchFamily="34" charset="0"/>
                <a:ea typeface="Calibri" panose="020F0502020204030204" pitchFamily="34" charset="0"/>
                <a:cs typeface="Times New Roman" panose="02020603050405020304" pitchFamily="18" charset="0"/>
              </a:rPr>
              <a:t>Pad and start creating throwaway apps.</a:t>
            </a:r>
          </a:p>
          <a:p>
            <a:pPr marL="342900" marR="0" lvl="0" indent="-342900">
              <a:lnSpc>
                <a:spcPct val="107000"/>
              </a:lnSpc>
              <a:spcBef>
                <a:spcPts val="0"/>
              </a:spcBef>
              <a:spcAft>
                <a:spcPts val="0"/>
              </a:spcAft>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Try Code Katas</a:t>
            </a:r>
          </a:p>
          <a:p>
            <a:pPr marL="742950" marR="0" lvl="1" indent="-285750">
              <a:lnSpc>
                <a:spcPct val="107000"/>
              </a:lnSpc>
              <a:spcBef>
                <a:spcPts val="0"/>
              </a:spcBef>
              <a:spcAft>
                <a:spcPts val="0"/>
              </a:spcAft>
              <a:buFont typeface="Courier New" panose="02070309020205020404" pitchFamily="49" charset="0"/>
              <a:buChar char="o"/>
            </a:pPr>
            <a:r>
              <a:rPr lang="en-US" sz="16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https://github.com/asierba/Katas.CSharp</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600" dirty="0">
                <a:effectLst/>
                <a:latin typeface="Calibri" panose="020F0502020204030204" pitchFamily="34" charset="0"/>
                <a:ea typeface="Calibri" panose="020F0502020204030204" pitchFamily="34" charset="0"/>
                <a:cs typeface="Times New Roman" panose="02020603050405020304" pitchFamily="18" charset="0"/>
                <a:hlinkClick r:id="rId6"/>
              </a:rPr>
              <a:t>https://projecteuler.net/archives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Start creating your own NuGet packages and setup a feed to consume them from.</a:t>
            </a:r>
          </a:p>
          <a:p>
            <a:pPr marL="342900" marR="0" lvl="0" indent="-342900">
              <a:lnSpc>
                <a:spcPct val="107000"/>
              </a:lnSpc>
              <a:spcBef>
                <a:spcPts val="0"/>
              </a:spcBef>
              <a:spcAft>
                <a:spcPts val="800"/>
              </a:spcAft>
              <a:buFont typeface="Symbol" panose="05050102010706020507" pitchFamily="18" charset="2"/>
              <a:buChar char=""/>
            </a:pPr>
            <a:r>
              <a:rPr lang="en-US" sz="1600" dirty="0">
                <a:latin typeface="Calibri" panose="020F0502020204030204" pitchFamily="34" charset="0"/>
                <a:cs typeface="Times New Roman" panose="02020603050405020304" pitchFamily="18" charset="0"/>
              </a:rPr>
              <a:t>Provide us any feedback on the workshop!</a:t>
            </a:r>
          </a:p>
          <a:p>
            <a:pPr marR="0" lvl="0">
              <a:lnSpc>
                <a:spcPct val="107000"/>
              </a:lnSpc>
              <a:spcBef>
                <a:spcPts val="0"/>
              </a:spcBef>
              <a:spcAft>
                <a:spcPts val="800"/>
              </a:spcAft>
            </a:pPr>
            <a:r>
              <a:rPr lang="en-US" sz="2400" dirty="0">
                <a:latin typeface="Calibri" panose="020F0502020204030204" pitchFamily="34" charset="0"/>
                <a:cs typeface="Times New Roman" panose="02020603050405020304" pitchFamily="18" charset="0"/>
              </a:rPr>
              <a:t>Questions???</a:t>
            </a:r>
          </a:p>
          <a:p>
            <a:r>
              <a:rPr lang="en-US" dirty="0"/>
              <a:t>github.com/</a:t>
            </a:r>
            <a:r>
              <a:rPr lang="en-US" dirty="0" err="1"/>
              <a:t>korz</a:t>
            </a:r>
            <a:r>
              <a:rPr lang="en-US" dirty="0"/>
              <a:t>             github.com/</a:t>
            </a:r>
            <a:r>
              <a:rPr lang="en-US" dirty="0" err="1"/>
              <a:t>ijwu</a:t>
            </a:r>
            <a:endParaRPr lang="en-US" dirty="0"/>
          </a:p>
          <a:p>
            <a:r>
              <a:rPr lang="en-US" dirty="0"/>
              <a:t>@bkorzynski                     hmfarran@gmail.com</a:t>
            </a:r>
          </a:p>
          <a:p>
            <a:pPr marL="342900" marR="0" lvl="0" indent="-342900">
              <a:lnSpc>
                <a:spcPct val="107000"/>
              </a:lnSpc>
              <a:spcBef>
                <a:spcPts val="0"/>
              </a:spcBef>
              <a:spcAft>
                <a:spcPts val="800"/>
              </a:spcAft>
              <a:buFont typeface="Symbol" panose="05050102010706020507" pitchFamily="18" charset="2"/>
              <a:buChar char=""/>
            </a:pPr>
            <a:endParaRPr lang="en-US" dirty="0"/>
          </a:p>
        </p:txBody>
      </p:sp>
    </p:spTree>
    <p:extLst>
      <p:ext uri="{BB962C8B-B14F-4D97-AF65-F5344CB8AC3E}">
        <p14:creationId xmlns:p14="http://schemas.microsoft.com/office/powerpoint/2010/main" val="2310870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08276-46E9-1B89-E5EC-0CE6E27CDE83}"/>
              </a:ext>
            </a:extLst>
          </p:cNvPr>
          <p:cNvSpPr>
            <a:spLocks noGrp="1"/>
          </p:cNvSpPr>
          <p:nvPr>
            <p:ph type="title"/>
          </p:nvPr>
        </p:nvSpPr>
        <p:spPr/>
        <p:txBody>
          <a:bodyPr/>
          <a:lstStyle/>
          <a:p>
            <a:r>
              <a:rPr lang="en-US" dirty="0">
                <a:latin typeface="Futura LT Pro Book"/>
              </a:rPr>
              <a:t>About Us – Brian Korzynski</a:t>
            </a:r>
            <a:endParaRPr lang="en-US" dirty="0"/>
          </a:p>
        </p:txBody>
      </p:sp>
      <p:sp>
        <p:nvSpPr>
          <p:cNvPr id="3" name="Content Placeholder 2">
            <a:extLst>
              <a:ext uri="{FF2B5EF4-FFF2-40B4-BE49-F238E27FC236}">
                <a16:creationId xmlns:a16="http://schemas.microsoft.com/office/drawing/2014/main" id="{2ADDA6A8-7D0C-094D-A9BD-9BC029D2AD54}"/>
              </a:ext>
            </a:extLst>
          </p:cNvPr>
          <p:cNvSpPr>
            <a:spLocks noGrp="1"/>
          </p:cNvSpPr>
          <p:nvPr>
            <p:ph sz="half" idx="1"/>
          </p:nvPr>
        </p:nvSpPr>
        <p:spPr/>
        <p:txBody>
          <a:bodyPr>
            <a:normAutofit fontScale="92500" lnSpcReduction="10000"/>
          </a:bodyPr>
          <a:lstStyle/>
          <a:p>
            <a:r>
              <a:rPr lang="en-US" dirty="0"/>
              <a:t>Principal Architect</a:t>
            </a:r>
          </a:p>
        </p:txBody>
      </p:sp>
      <p:sp>
        <p:nvSpPr>
          <p:cNvPr id="4" name="Content Placeholder 3">
            <a:extLst>
              <a:ext uri="{FF2B5EF4-FFF2-40B4-BE49-F238E27FC236}">
                <a16:creationId xmlns:a16="http://schemas.microsoft.com/office/drawing/2014/main" id="{81655E16-3D6A-AF88-C978-774654137CB1}"/>
              </a:ext>
            </a:extLst>
          </p:cNvPr>
          <p:cNvSpPr>
            <a:spLocks noGrp="1"/>
          </p:cNvSpPr>
          <p:nvPr>
            <p:ph sz="half" idx="2"/>
          </p:nvPr>
        </p:nvSpPr>
        <p:spPr/>
        <p:txBody>
          <a:bodyPr>
            <a:normAutofit fontScale="92500" lnSpcReduction="10000"/>
          </a:bodyPr>
          <a:lstStyle/>
          <a:p>
            <a:r>
              <a:rPr lang="en-US" dirty="0"/>
              <a:t>Professional Developer for 14+ years</a:t>
            </a:r>
          </a:p>
          <a:p>
            <a:pPr lvl="1"/>
            <a:r>
              <a:rPr lang="en-US" dirty="0"/>
              <a:t>Windows Forms</a:t>
            </a:r>
          </a:p>
          <a:p>
            <a:pPr lvl="1"/>
            <a:r>
              <a:rPr lang="en-US" dirty="0"/>
              <a:t>Web</a:t>
            </a:r>
          </a:p>
          <a:p>
            <a:pPr lvl="1"/>
            <a:r>
              <a:rPr lang="en-US" dirty="0"/>
              <a:t>Mobile</a:t>
            </a:r>
          </a:p>
          <a:p>
            <a:pPr lvl="1"/>
            <a:r>
              <a:rPr lang="en-US" dirty="0"/>
              <a:t>SQL Optimization</a:t>
            </a:r>
          </a:p>
          <a:p>
            <a:pPr lvl="1"/>
            <a:r>
              <a:rPr lang="en-US" dirty="0"/>
              <a:t>Data Analysis</a:t>
            </a:r>
          </a:p>
          <a:p>
            <a:pPr lvl="1"/>
            <a:r>
              <a:rPr lang="en-US" dirty="0"/>
              <a:t>Mathematics</a:t>
            </a:r>
          </a:p>
          <a:p>
            <a:pPr lvl="1"/>
            <a:r>
              <a:rPr lang="en-US" dirty="0"/>
              <a:t>Big Data</a:t>
            </a:r>
          </a:p>
          <a:p>
            <a:pPr lvl="1"/>
            <a:r>
              <a:rPr lang="en-US" dirty="0"/>
              <a:t>Cloud</a:t>
            </a:r>
          </a:p>
          <a:p>
            <a:pPr lvl="1"/>
            <a:r>
              <a:rPr lang="en-US" dirty="0"/>
              <a:t>Machine Learning</a:t>
            </a:r>
          </a:p>
          <a:p>
            <a:endParaRPr lang="en-US" dirty="0"/>
          </a:p>
        </p:txBody>
      </p:sp>
      <p:pic>
        <p:nvPicPr>
          <p:cNvPr id="5" name="Picture 4">
            <a:extLst>
              <a:ext uri="{FF2B5EF4-FFF2-40B4-BE49-F238E27FC236}">
                <a16:creationId xmlns:a16="http://schemas.microsoft.com/office/drawing/2014/main" id="{FAAA217B-6CFE-CFF6-B1C7-47EC19BB86BC}"/>
              </a:ext>
            </a:extLst>
          </p:cNvPr>
          <p:cNvPicPr>
            <a:picLocks noChangeAspect="1"/>
          </p:cNvPicPr>
          <p:nvPr/>
        </p:nvPicPr>
        <p:blipFill>
          <a:blip r:embed="rId2"/>
          <a:stretch>
            <a:fillRect/>
          </a:stretch>
        </p:blipFill>
        <p:spPr>
          <a:xfrm>
            <a:off x="1124888" y="2983080"/>
            <a:ext cx="2858752" cy="2447422"/>
          </a:xfrm>
          <a:prstGeom prst="rect">
            <a:avLst/>
          </a:prstGeom>
        </p:spPr>
      </p:pic>
      <p:sp>
        <p:nvSpPr>
          <p:cNvPr id="6" name="Subtitle 2">
            <a:extLst>
              <a:ext uri="{FF2B5EF4-FFF2-40B4-BE49-F238E27FC236}">
                <a16:creationId xmlns:a16="http://schemas.microsoft.com/office/drawing/2014/main" id="{C38A6B84-C74A-3ADE-E838-63610EA27703}"/>
              </a:ext>
            </a:extLst>
          </p:cNvPr>
          <p:cNvSpPr txBox="1">
            <a:spLocks/>
          </p:cNvSpPr>
          <p:nvPr/>
        </p:nvSpPr>
        <p:spPr>
          <a:xfrm>
            <a:off x="498262" y="5202238"/>
            <a:ext cx="4112004"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600" dirty="0"/>
              <a:t>IRON MOUNTAIN</a:t>
            </a:r>
          </a:p>
        </p:txBody>
      </p:sp>
    </p:spTree>
    <p:extLst>
      <p:ext uri="{BB962C8B-B14F-4D97-AF65-F5344CB8AC3E}">
        <p14:creationId xmlns:p14="http://schemas.microsoft.com/office/powerpoint/2010/main" val="2742805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CB03E-274D-906F-996A-FE7FA478F81B}"/>
              </a:ext>
            </a:extLst>
          </p:cNvPr>
          <p:cNvSpPr>
            <a:spLocks noGrp="1"/>
          </p:cNvSpPr>
          <p:nvPr>
            <p:ph type="title"/>
          </p:nvPr>
        </p:nvSpPr>
        <p:spPr/>
        <p:txBody>
          <a:bodyPr/>
          <a:lstStyle/>
          <a:p>
            <a:r>
              <a:rPr lang="en-US" dirty="0"/>
              <a:t>Disclaimer</a:t>
            </a:r>
          </a:p>
        </p:txBody>
      </p:sp>
      <p:sp>
        <p:nvSpPr>
          <p:cNvPr id="3" name="Content Placeholder 2">
            <a:extLst>
              <a:ext uri="{FF2B5EF4-FFF2-40B4-BE49-F238E27FC236}">
                <a16:creationId xmlns:a16="http://schemas.microsoft.com/office/drawing/2014/main" id="{9C30E74D-6D2F-0D54-755F-6BA992765762}"/>
              </a:ext>
            </a:extLst>
          </p:cNvPr>
          <p:cNvSpPr>
            <a:spLocks noGrp="1"/>
          </p:cNvSpPr>
          <p:nvPr>
            <p:ph sz="half" idx="1"/>
          </p:nvPr>
        </p:nvSpPr>
        <p:spPr/>
        <p:txBody>
          <a:bodyPr>
            <a:normAutofit/>
          </a:bodyPr>
          <a:lstStyle/>
          <a:p>
            <a:r>
              <a:rPr lang="en-US" dirty="0"/>
              <a:t>These are things that have made us successful, and we promise that following them will make you more successful as well.</a:t>
            </a:r>
          </a:p>
          <a:p>
            <a:r>
              <a:rPr lang="en-US" dirty="0"/>
              <a:t>For those looking to advance your careers, if you want to make the big bucks you must be a top-quality developer.</a:t>
            </a:r>
          </a:p>
          <a:p>
            <a:r>
              <a:rPr lang="en-US" dirty="0"/>
              <a:t>Some of the things we are going to talk about today may go against your current thinking.</a:t>
            </a:r>
          </a:p>
          <a:p>
            <a:endParaRPr lang="en-US" dirty="0"/>
          </a:p>
          <a:p>
            <a:endParaRPr lang="en-US" dirty="0"/>
          </a:p>
        </p:txBody>
      </p:sp>
      <p:pic>
        <p:nvPicPr>
          <p:cNvPr id="6" name="Content Placeholder 5">
            <a:extLst>
              <a:ext uri="{FF2B5EF4-FFF2-40B4-BE49-F238E27FC236}">
                <a16:creationId xmlns:a16="http://schemas.microsoft.com/office/drawing/2014/main" id="{52F223F5-8216-3AC1-549F-21E016F79011}"/>
              </a:ext>
            </a:extLst>
          </p:cNvPr>
          <p:cNvPicPr>
            <a:picLocks noGrp="1" noChangeAspect="1"/>
          </p:cNvPicPr>
          <p:nvPr>
            <p:ph sz="half" idx="2"/>
          </p:nvPr>
        </p:nvPicPr>
        <p:blipFill>
          <a:blip r:embed="rId3"/>
          <a:stretch>
            <a:fillRect/>
          </a:stretch>
        </p:blipFill>
        <p:spPr>
          <a:xfrm>
            <a:off x="6709890" y="2638964"/>
            <a:ext cx="4327156" cy="3245368"/>
          </a:xfrm>
          <a:prstGeom prst="rect">
            <a:avLst/>
          </a:prstGeom>
        </p:spPr>
      </p:pic>
    </p:spTree>
    <p:extLst>
      <p:ext uri="{BB962C8B-B14F-4D97-AF65-F5344CB8AC3E}">
        <p14:creationId xmlns:p14="http://schemas.microsoft.com/office/powerpoint/2010/main" val="1705501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A6EA08-ECB8-E838-7AAF-170BB2E8A804}"/>
              </a:ext>
            </a:extLst>
          </p:cNvPr>
          <p:cNvSpPr>
            <a:spLocks noGrp="1"/>
          </p:cNvSpPr>
          <p:nvPr>
            <p:ph type="title"/>
          </p:nvPr>
        </p:nvSpPr>
        <p:spPr/>
        <p:txBody>
          <a:bodyPr/>
          <a:lstStyle/>
          <a:p>
            <a:r>
              <a:rPr lang="en-US" dirty="0"/>
              <a:t>Polls</a:t>
            </a:r>
          </a:p>
        </p:txBody>
      </p:sp>
      <p:sp>
        <p:nvSpPr>
          <p:cNvPr id="6" name="Content Placeholder 5">
            <a:extLst>
              <a:ext uri="{FF2B5EF4-FFF2-40B4-BE49-F238E27FC236}">
                <a16:creationId xmlns:a16="http://schemas.microsoft.com/office/drawing/2014/main" id="{9AF4FEE5-9346-4898-38CF-9E3E74A1B5E3}"/>
              </a:ext>
            </a:extLst>
          </p:cNvPr>
          <p:cNvSpPr>
            <a:spLocks noGrp="1"/>
          </p:cNvSpPr>
          <p:nvPr>
            <p:ph idx="1"/>
          </p:nvPr>
        </p:nvSpPr>
        <p:spPr/>
        <p:txBody>
          <a:bodyPr/>
          <a:lstStyle/>
          <a:p>
            <a:r>
              <a:rPr lang="en-US" dirty="0"/>
              <a:t>How many of you have ever had a </a:t>
            </a:r>
            <a:r>
              <a:rPr lang="en-US" b="1" dirty="0"/>
              <a:t>death march</a:t>
            </a:r>
            <a:r>
              <a:rPr lang="en-US" dirty="0"/>
              <a:t>? Or had to work </a:t>
            </a:r>
            <a:r>
              <a:rPr lang="en-US" b="1" dirty="0"/>
              <a:t>late nights</a:t>
            </a:r>
            <a:r>
              <a:rPr lang="en-US" dirty="0"/>
              <a:t>, </a:t>
            </a:r>
            <a:r>
              <a:rPr lang="en-US" b="1" dirty="0"/>
              <a:t>weekends</a:t>
            </a:r>
            <a:r>
              <a:rPr lang="en-US" dirty="0"/>
              <a:t>, or </a:t>
            </a:r>
            <a:r>
              <a:rPr lang="en-US" b="1" dirty="0"/>
              <a:t>during a vacation</a:t>
            </a:r>
            <a:r>
              <a:rPr lang="en-US" dirty="0"/>
              <a:t>.</a:t>
            </a:r>
          </a:p>
          <a:p>
            <a:r>
              <a:rPr lang="en-US" dirty="0"/>
              <a:t>How many must work with changing business requirements with impossible deadlines? Especially when it drives the death marches.</a:t>
            </a:r>
          </a:p>
          <a:p>
            <a:r>
              <a:rPr lang="en-US" dirty="0"/>
              <a:t>What if we could tell you could eliminate 98% of those?</a:t>
            </a:r>
          </a:p>
          <a:p>
            <a:pPr lvl="1"/>
            <a:r>
              <a:rPr lang="en-US" dirty="0"/>
              <a:t>Even while making it so you can respond to changes so quickly that you can easily become the rockstar of the team.</a:t>
            </a:r>
          </a:p>
        </p:txBody>
      </p:sp>
    </p:spTree>
    <p:extLst>
      <p:ext uri="{BB962C8B-B14F-4D97-AF65-F5344CB8AC3E}">
        <p14:creationId xmlns:p14="http://schemas.microsoft.com/office/powerpoint/2010/main" val="2560944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998E7-DB7D-C2FB-62CC-AA9D2B0D47DC}"/>
              </a:ext>
            </a:extLst>
          </p:cNvPr>
          <p:cNvSpPr>
            <a:spLocks noGrp="1"/>
          </p:cNvSpPr>
          <p:nvPr>
            <p:ph type="title"/>
          </p:nvPr>
        </p:nvSpPr>
        <p:spPr/>
        <p:txBody>
          <a:bodyPr/>
          <a:lstStyle/>
          <a:p>
            <a:r>
              <a:rPr lang="en-US" dirty="0"/>
              <a:t>Strive for Quality</a:t>
            </a:r>
          </a:p>
        </p:txBody>
      </p:sp>
      <p:pic>
        <p:nvPicPr>
          <p:cNvPr id="6" name="Content Placeholder 5">
            <a:extLst>
              <a:ext uri="{FF2B5EF4-FFF2-40B4-BE49-F238E27FC236}">
                <a16:creationId xmlns:a16="http://schemas.microsoft.com/office/drawing/2014/main" id="{FA13E1A3-5DB8-3B0A-BCBE-6BD231544B4E}"/>
              </a:ext>
            </a:extLst>
          </p:cNvPr>
          <p:cNvPicPr>
            <a:picLocks noGrp="1" noChangeAspect="1"/>
          </p:cNvPicPr>
          <p:nvPr>
            <p:ph sz="half" idx="1"/>
          </p:nvPr>
        </p:nvPicPr>
        <p:blipFill>
          <a:blip r:embed="rId3"/>
          <a:stretch>
            <a:fillRect/>
          </a:stretch>
        </p:blipFill>
        <p:spPr>
          <a:xfrm>
            <a:off x="1290373" y="2603500"/>
            <a:ext cx="4555066" cy="3416300"/>
          </a:xfrm>
          <a:prstGeom prst="rect">
            <a:avLst/>
          </a:prstGeom>
        </p:spPr>
      </p:pic>
      <p:pic>
        <p:nvPicPr>
          <p:cNvPr id="7" name="Content Placeholder 6">
            <a:extLst>
              <a:ext uri="{FF2B5EF4-FFF2-40B4-BE49-F238E27FC236}">
                <a16:creationId xmlns:a16="http://schemas.microsoft.com/office/drawing/2014/main" id="{F78D8255-19A6-52C2-9AD8-CD4DB968A98C}"/>
              </a:ext>
            </a:extLst>
          </p:cNvPr>
          <p:cNvPicPr>
            <a:picLocks noGrp="1" noChangeAspect="1"/>
          </p:cNvPicPr>
          <p:nvPr>
            <p:ph sz="half" idx="2"/>
          </p:nvPr>
        </p:nvPicPr>
        <p:blipFill>
          <a:blip r:embed="rId4"/>
          <a:stretch>
            <a:fillRect/>
          </a:stretch>
        </p:blipFill>
        <p:spPr>
          <a:xfrm>
            <a:off x="6343386" y="2603500"/>
            <a:ext cx="4555066" cy="3416300"/>
          </a:xfrm>
          <a:prstGeom prst="rect">
            <a:avLst/>
          </a:prstGeom>
        </p:spPr>
      </p:pic>
      <p:sp>
        <p:nvSpPr>
          <p:cNvPr id="8" name="TextBox 7">
            <a:extLst>
              <a:ext uri="{FF2B5EF4-FFF2-40B4-BE49-F238E27FC236}">
                <a16:creationId xmlns:a16="http://schemas.microsoft.com/office/drawing/2014/main" id="{77BB5417-E736-39E9-E9F8-811F2B72D5CB}"/>
              </a:ext>
            </a:extLst>
          </p:cNvPr>
          <p:cNvSpPr txBox="1"/>
          <p:nvPr/>
        </p:nvSpPr>
        <p:spPr>
          <a:xfrm>
            <a:off x="1290373" y="6019800"/>
            <a:ext cx="4555066" cy="861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err="1"/>
              <a:t>Vacheron</a:t>
            </a:r>
            <a:r>
              <a:rPr lang="en-US" sz="1000" dirty="0"/>
              <a:t> Constantin (Swiss Made)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Completely mechanical, no batteries, circuits,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Oscillates around 28,000 times per hour (7 times/second or 7hz)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Must run 24/7/365 for at least 5 years (before needing maintenance)</a:t>
            </a:r>
          </a:p>
          <a:p>
            <a:endParaRPr lang="en-US" sz="1000" dirty="0"/>
          </a:p>
        </p:txBody>
      </p:sp>
      <p:sp>
        <p:nvSpPr>
          <p:cNvPr id="9" name="TextBox 8">
            <a:extLst>
              <a:ext uri="{FF2B5EF4-FFF2-40B4-BE49-F238E27FC236}">
                <a16:creationId xmlns:a16="http://schemas.microsoft.com/office/drawing/2014/main" id="{CB900097-28DA-3E7D-394E-F6983D6A9C29}"/>
              </a:ext>
            </a:extLst>
          </p:cNvPr>
          <p:cNvSpPr txBox="1"/>
          <p:nvPr/>
        </p:nvSpPr>
        <p:spPr>
          <a:xfrm>
            <a:off x="6343385" y="6019800"/>
            <a:ext cx="5003883" cy="400110"/>
          </a:xfrm>
          <a:prstGeom prst="rect">
            <a:avLst/>
          </a:prstGeom>
          <a:noFill/>
        </p:spPr>
        <p:txBody>
          <a:bodyPr wrap="square" rtlCol="0">
            <a:spAutoFit/>
          </a:bodyPr>
          <a:lstStyle/>
          <a:p>
            <a:r>
              <a:rPr lang="en-US" sz="1000" dirty="0"/>
              <a:t>39 Ruby Jewel bearings – unconventional material for frictionless bearings but it is the right tool for the job, even though they are expensive</a:t>
            </a:r>
          </a:p>
        </p:txBody>
      </p:sp>
    </p:spTree>
    <p:extLst>
      <p:ext uri="{BB962C8B-B14F-4D97-AF65-F5344CB8AC3E}">
        <p14:creationId xmlns:p14="http://schemas.microsoft.com/office/powerpoint/2010/main" val="3236552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18B644-6A21-05BC-F366-42A769C7CFCC}"/>
              </a:ext>
            </a:extLst>
          </p:cNvPr>
          <p:cNvSpPr>
            <a:spLocks noGrp="1"/>
          </p:cNvSpPr>
          <p:nvPr>
            <p:ph type="title"/>
          </p:nvPr>
        </p:nvSpPr>
        <p:spPr/>
        <p:txBody>
          <a:bodyPr/>
          <a:lstStyle/>
          <a:p>
            <a:r>
              <a:rPr lang="en-US" sz="3300" dirty="0"/>
              <a:t>Traditional Learning Path of the Craftsman</a:t>
            </a:r>
          </a:p>
        </p:txBody>
      </p:sp>
      <p:sp>
        <p:nvSpPr>
          <p:cNvPr id="6" name="Content Placeholder 5">
            <a:extLst>
              <a:ext uri="{FF2B5EF4-FFF2-40B4-BE49-F238E27FC236}">
                <a16:creationId xmlns:a16="http://schemas.microsoft.com/office/drawing/2014/main" id="{6E7D000B-97EC-DF94-F29D-4AFC88CFD0C6}"/>
              </a:ext>
            </a:extLst>
          </p:cNvPr>
          <p:cNvSpPr>
            <a:spLocks noGrp="1"/>
          </p:cNvSpPr>
          <p:nvPr>
            <p:ph idx="1"/>
          </p:nvPr>
        </p:nvSpPr>
        <p:spPr>
          <a:xfrm>
            <a:off x="1154954" y="2355273"/>
            <a:ext cx="9643675" cy="3914897"/>
          </a:xfrm>
        </p:spPr>
        <p:txBody>
          <a:bodyPr>
            <a:normAutofit lnSpcReduction="10000"/>
          </a:bodyPr>
          <a:lstStyle/>
          <a:p>
            <a:r>
              <a:rPr lang="en-US" dirty="0"/>
              <a:t>In order to make an expensive watch you must first learn:</a:t>
            </a:r>
          </a:p>
          <a:p>
            <a:pPr lvl="1"/>
            <a:r>
              <a:rPr lang="en-US" dirty="0"/>
              <a:t>About the different pieces.</a:t>
            </a:r>
          </a:p>
          <a:p>
            <a:pPr lvl="1"/>
            <a:r>
              <a:rPr lang="en-US" dirty="0"/>
              <a:t>What each piece does and where it fits.</a:t>
            </a:r>
          </a:p>
          <a:p>
            <a:pPr lvl="1"/>
            <a:r>
              <a:rPr lang="en-US" dirty="0"/>
              <a:t>How to make each piece, so that it does its job and looks good.</a:t>
            </a:r>
          </a:p>
          <a:p>
            <a:pPr lvl="1"/>
            <a:r>
              <a:rPr lang="en-US" dirty="0"/>
              <a:t>How to assembly the pieces into a working masterpiece.</a:t>
            </a:r>
          </a:p>
          <a:p>
            <a:r>
              <a:rPr lang="en-US" dirty="0"/>
              <a:t>Traditionally, knowledge, skills, and experience are acquired like this:</a:t>
            </a:r>
          </a:p>
          <a:p>
            <a:endParaRPr lang="en-US" dirty="0"/>
          </a:p>
          <a:p>
            <a:endParaRPr lang="en-US" dirty="0"/>
          </a:p>
          <a:p>
            <a:r>
              <a:rPr lang="en-US" dirty="0"/>
              <a:t>Surprisingly, we have a very similar concept in software. It’s called the </a:t>
            </a:r>
            <a:r>
              <a:rPr lang="en-US" b="1" dirty="0"/>
              <a:t>Software Craftsmanship Movement</a:t>
            </a:r>
            <a:r>
              <a:rPr lang="en-US" dirty="0"/>
              <a:t>; in which we apply care and quality to the software that we are building.</a:t>
            </a:r>
          </a:p>
          <a:p>
            <a:endParaRPr lang="en-US" dirty="0"/>
          </a:p>
        </p:txBody>
      </p:sp>
      <p:pic>
        <p:nvPicPr>
          <p:cNvPr id="9" name="Picture 8" descr="A screenshot of a computer&#10;&#10;Description automatically generated with medium confidence">
            <a:extLst>
              <a:ext uri="{FF2B5EF4-FFF2-40B4-BE49-F238E27FC236}">
                <a16:creationId xmlns:a16="http://schemas.microsoft.com/office/drawing/2014/main" id="{F2BF782F-72B9-9ABD-F32A-C540F8DF67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7637" y="4583390"/>
            <a:ext cx="5378308" cy="581025"/>
          </a:xfrm>
          <a:prstGeom prst="rect">
            <a:avLst/>
          </a:prstGeom>
        </p:spPr>
      </p:pic>
    </p:spTree>
    <p:extLst>
      <p:ext uri="{BB962C8B-B14F-4D97-AF65-F5344CB8AC3E}">
        <p14:creationId xmlns:p14="http://schemas.microsoft.com/office/powerpoint/2010/main" val="158182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4826BB-584E-2958-EAD4-8D600393AC30}"/>
              </a:ext>
            </a:extLst>
          </p:cNvPr>
          <p:cNvSpPr>
            <a:spLocks noGrp="1"/>
          </p:cNvSpPr>
          <p:nvPr>
            <p:ph type="title"/>
          </p:nvPr>
        </p:nvSpPr>
        <p:spPr/>
        <p:txBody>
          <a:bodyPr/>
          <a:lstStyle/>
          <a:p>
            <a:r>
              <a:rPr lang="en-US" dirty="0"/>
              <a:t>Craftsmanship</a:t>
            </a:r>
          </a:p>
        </p:txBody>
      </p:sp>
      <p:sp>
        <p:nvSpPr>
          <p:cNvPr id="6" name="Content Placeholder 5">
            <a:extLst>
              <a:ext uri="{FF2B5EF4-FFF2-40B4-BE49-F238E27FC236}">
                <a16:creationId xmlns:a16="http://schemas.microsoft.com/office/drawing/2014/main" id="{F55F82D3-A9E2-6F1D-47C5-15A67B3C53DF}"/>
              </a:ext>
            </a:extLst>
          </p:cNvPr>
          <p:cNvSpPr>
            <a:spLocks noGrp="1"/>
          </p:cNvSpPr>
          <p:nvPr>
            <p:ph idx="1"/>
          </p:nvPr>
        </p:nvSpPr>
        <p:spPr>
          <a:xfrm>
            <a:off x="1154954" y="2403764"/>
            <a:ext cx="9720864" cy="3955472"/>
          </a:xfrm>
        </p:spPr>
        <p:txBody>
          <a:bodyPr>
            <a:normAutofit/>
          </a:bodyPr>
          <a:lstStyle/>
          <a:p>
            <a:r>
              <a:rPr lang="en-US" b="1" dirty="0"/>
              <a:t>crafts· man · ship</a:t>
            </a:r>
          </a:p>
          <a:p>
            <a:pPr lvl="1"/>
            <a:r>
              <a:rPr lang="en-US" dirty="0"/>
              <a:t>the </a:t>
            </a:r>
            <a:r>
              <a:rPr lang="en-US" b="1" u="sng" dirty="0"/>
              <a:t>quality</a:t>
            </a:r>
            <a:r>
              <a:rPr lang="en-US" dirty="0"/>
              <a:t> of </a:t>
            </a:r>
            <a:r>
              <a:rPr lang="en-US" b="1" u="sng" dirty="0"/>
              <a:t>design</a:t>
            </a:r>
            <a:r>
              <a:rPr lang="en-US" dirty="0"/>
              <a:t> and </a:t>
            </a:r>
            <a:r>
              <a:rPr lang="en-US" b="1" u="sng" dirty="0"/>
              <a:t>work</a:t>
            </a:r>
            <a:r>
              <a:rPr lang="en-US" dirty="0"/>
              <a:t> shown in something made by </a:t>
            </a:r>
            <a:r>
              <a:rPr lang="en-US" b="1" u="sng" dirty="0"/>
              <a:t>hand.</a:t>
            </a:r>
            <a:endParaRPr lang="en-US" dirty="0"/>
          </a:p>
          <a:p>
            <a:r>
              <a:rPr lang="en-US" dirty="0"/>
              <a:t>There is a huge emphasis on quality and doing things the proper way.</a:t>
            </a:r>
          </a:p>
          <a:p>
            <a:r>
              <a:rPr lang="en-US" dirty="0"/>
              <a:t>Software is hand-made since without your hand, you can’t create something that works, even if it is just copy and pasted code.</a:t>
            </a:r>
          </a:p>
          <a:p>
            <a:r>
              <a:rPr lang="en-US" b="1" i="1" dirty="0"/>
              <a:t>“Everything is hard before its easy”</a:t>
            </a:r>
            <a:r>
              <a:rPr lang="en-US" dirty="0"/>
              <a:t>, just remember this as we dig deeper.</a:t>
            </a:r>
          </a:p>
          <a:p>
            <a:r>
              <a:rPr lang="en-US" dirty="0"/>
              <a:t>Companies that make fine Swiss timepieces make you demonstrate your knowledge and skill before they will let you work on these high-end projects. </a:t>
            </a:r>
          </a:p>
          <a:p>
            <a:r>
              <a:rPr lang="en-US" dirty="0"/>
              <a:t>The same thing is true when it comes to working on business-critical applications in large software companies.</a:t>
            </a:r>
          </a:p>
        </p:txBody>
      </p:sp>
    </p:spTree>
    <p:extLst>
      <p:ext uri="{BB962C8B-B14F-4D97-AF65-F5344CB8AC3E}">
        <p14:creationId xmlns:p14="http://schemas.microsoft.com/office/powerpoint/2010/main" val="345364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60330</TotalTime>
  <Words>2920</Words>
  <Application>Microsoft Office PowerPoint</Application>
  <PresentationFormat>Widescreen</PresentationFormat>
  <Paragraphs>234</Paragraphs>
  <Slides>31</Slides>
  <Notes>16</Notes>
  <HiddenSlides>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Calibri</vt:lpstr>
      <vt:lpstr>Century Gothic</vt:lpstr>
      <vt:lpstr>Courier New</vt:lpstr>
      <vt:lpstr>Futura LT Pro Book</vt:lpstr>
      <vt:lpstr>Symbol</vt:lpstr>
      <vt:lpstr>Wingdings 3</vt:lpstr>
      <vt:lpstr>Ion Boardroom</vt:lpstr>
      <vt:lpstr>Back to the Basics:  Software Done Properly</vt:lpstr>
      <vt:lpstr>TODO: Agenda</vt:lpstr>
      <vt:lpstr>About Us – Hussein Farran</vt:lpstr>
      <vt:lpstr>About Us – Brian Korzynski</vt:lpstr>
      <vt:lpstr>Disclaimer</vt:lpstr>
      <vt:lpstr>Polls</vt:lpstr>
      <vt:lpstr>Strive for Quality</vt:lpstr>
      <vt:lpstr>Traditional Learning Path of the Craftsman</vt:lpstr>
      <vt:lpstr>Craftsmanship</vt:lpstr>
      <vt:lpstr>Development is More Art than Science</vt:lpstr>
      <vt:lpstr>Exercise 1: Craftsmanship</vt:lpstr>
      <vt:lpstr>Purist vs Pragmatist</vt:lpstr>
      <vt:lpstr>Architecture</vt:lpstr>
      <vt:lpstr>Complex vs. Complicated</vt:lpstr>
      <vt:lpstr>Complex vs. Complicated</vt:lpstr>
      <vt:lpstr>How We Think About Applications</vt:lpstr>
      <vt:lpstr>Fundamental Architectural Pattern</vt:lpstr>
      <vt:lpstr>Fundamental Architectural Pattern</vt:lpstr>
      <vt:lpstr>Exercise 2: Architecture</vt:lpstr>
      <vt:lpstr>Testing</vt:lpstr>
      <vt:lpstr>Testing</vt:lpstr>
      <vt:lpstr>Exercise 3: Testing</vt:lpstr>
      <vt:lpstr>Refactoring</vt:lpstr>
      <vt:lpstr>Reusability</vt:lpstr>
      <vt:lpstr>Exercise 4: Refactoring &amp; Reusability</vt:lpstr>
      <vt:lpstr>Agility</vt:lpstr>
      <vt:lpstr>Industry Best Practices</vt:lpstr>
      <vt:lpstr>Pro Tips</vt:lpstr>
      <vt:lpstr>Pro Tips</vt:lpstr>
      <vt:lpstr>More Pro Tips</vt:lpstr>
      <vt:lpstr>Where to Next?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Back to the Basics: Software Done Properly</dc:title>
  <dc:creator>Brian Korzynski</dc:creator>
  <cp:lastModifiedBy>Brian Korzynski</cp:lastModifiedBy>
  <cp:revision>112</cp:revision>
  <dcterms:created xsi:type="dcterms:W3CDTF">2022-07-07T21:20:16Z</dcterms:created>
  <dcterms:modified xsi:type="dcterms:W3CDTF">2023-01-10T18:32:32Z</dcterms:modified>
</cp:coreProperties>
</file>